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71" r:id="rId4"/>
    <p:sldId id="273" r:id="rId5"/>
    <p:sldId id="274" r:id="rId6"/>
    <p:sldId id="272" r:id="rId7"/>
    <p:sldId id="259" r:id="rId8"/>
    <p:sldId id="260" r:id="rId9"/>
    <p:sldId id="284" r:id="rId10"/>
    <p:sldId id="261" r:id="rId11"/>
    <p:sldId id="262" r:id="rId12"/>
    <p:sldId id="275" r:id="rId13"/>
    <p:sldId id="263" r:id="rId14"/>
    <p:sldId id="264" r:id="rId15"/>
    <p:sldId id="277" r:id="rId16"/>
    <p:sldId id="285" r:id="rId17"/>
    <p:sldId id="276" r:id="rId18"/>
    <p:sldId id="265" r:id="rId19"/>
    <p:sldId id="278" r:id="rId20"/>
    <p:sldId id="279" r:id="rId21"/>
    <p:sldId id="280" r:id="rId22"/>
    <p:sldId id="281" r:id="rId23"/>
    <p:sldId id="282" r:id="rId24"/>
    <p:sldId id="267" r:id="rId25"/>
    <p:sldId id="283" r:id="rId26"/>
    <p:sldId id="269"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303"/>
    <a:srgbClr val="DD6251"/>
    <a:srgbClr val="99FF33"/>
    <a:srgbClr val="FF33CC"/>
    <a:srgbClr val="00FF00"/>
    <a:srgbClr val="003300"/>
    <a:srgbClr val="CC0066"/>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0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783860-8861-4534-A48A-675D2BAF44F6}" type="datetimeFigureOut">
              <a:rPr lang="fa-IR" smtClean="0"/>
              <a:pPr/>
              <a:t>29/10/1444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4F4960-617D-4DD4-A1C3-03D1F58CC12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84F4960-617D-4DD4-A1C3-03D1F58CC128}" type="slidenum">
              <a:rPr lang="fa-IR" smtClean="0"/>
              <a:pPr/>
              <a:t>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974B92E-66B8-4855-B656-FA54787B58F8}" type="datetimeFigureOut">
              <a:rPr lang="en-US" smtClean="0"/>
              <a:pPr/>
              <a:t>5/19/2023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626D523-CA00-43F1-9CEF-A7EE98A4500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74B92E-66B8-4855-B656-FA54787B58F8}"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D523-CA00-43F1-9CEF-A7EE98A45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74B92E-66B8-4855-B656-FA54787B58F8}"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D523-CA00-43F1-9CEF-A7EE98A45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74B92E-66B8-4855-B656-FA54787B58F8}"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D523-CA00-43F1-9CEF-A7EE98A4500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74B92E-66B8-4855-B656-FA54787B58F8}" type="datetimeFigureOut">
              <a:rPr lang="en-US" smtClean="0"/>
              <a:pPr/>
              <a:t>5/19/2023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626D523-CA00-43F1-9CEF-A7EE98A450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74B92E-66B8-4855-B656-FA54787B58F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D523-CA00-43F1-9CEF-A7EE98A4500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74B92E-66B8-4855-B656-FA54787B58F8}"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6D523-CA00-43F1-9CEF-A7EE98A4500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74B92E-66B8-4855-B656-FA54787B58F8}"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6D523-CA00-43F1-9CEF-A7EE98A45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4B92E-66B8-4855-B656-FA54787B58F8}"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6D523-CA00-43F1-9CEF-A7EE98A45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74B92E-66B8-4855-B656-FA54787B58F8}"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D523-CA00-43F1-9CEF-A7EE98A4500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74B92E-66B8-4855-B656-FA54787B58F8}" type="datetimeFigureOut">
              <a:rPr lang="en-US" smtClean="0"/>
              <a:pPr/>
              <a:t>5/19/2023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626D523-CA00-43F1-9CEF-A7EE98A4500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974B92E-66B8-4855-B656-FA54787B58F8}" type="datetimeFigureOut">
              <a:rPr lang="en-US" smtClean="0"/>
              <a:pPr/>
              <a:t>5/19/2023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626D523-CA00-43F1-9CEF-A7EE98A45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09600"/>
            <a:ext cx="6858000" cy="3323987"/>
          </a:xfrm>
          <a:prstGeom prst="rect">
            <a:avLst/>
          </a:prstGeom>
          <a:noFill/>
        </p:spPr>
        <p:txBody>
          <a:bodyPr wrap="square" rtlCol="0">
            <a:spAutoFit/>
          </a:bodyPr>
          <a:lstStyle/>
          <a:p>
            <a:pPr algn="ctr" rtl="1"/>
            <a:r>
              <a:rPr lang="fa-IR" sz="4800" dirty="0" smtClean="0">
                <a:solidFill>
                  <a:srgbClr val="FF0000"/>
                </a:solidFill>
                <a:cs typeface="B Titr" pitchFamily="2" charset="-78"/>
              </a:rPr>
              <a:t>گلوکــــوم</a:t>
            </a:r>
          </a:p>
          <a:p>
            <a:pPr algn="ctr" rtl="1"/>
            <a:r>
              <a:rPr lang="fa-IR" sz="2400" dirty="0" smtClean="0">
                <a:cs typeface="B Titr" pitchFamily="2" charset="-78"/>
              </a:rPr>
              <a:t> </a:t>
            </a:r>
          </a:p>
          <a:p>
            <a:pPr marL="285750" indent="-285750" algn="r" rtl="1">
              <a:buFont typeface="Arial" pitchFamily="34" charset="0"/>
              <a:buChar char="•"/>
            </a:pPr>
            <a:r>
              <a:rPr lang="fa-IR" sz="2400" dirty="0" smtClean="0">
                <a:solidFill>
                  <a:srgbClr val="FFFF00"/>
                </a:solidFill>
                <a:cs typeface="B Titr" pitchFamily="2" charset="-78"/>
              </a:rPr>
              <a:t>فیزیولوژی </a:t>
            </a:r>
          </a:p>
          <a:p>
            <a:pPr marL="285750" indent="-285750" algn="r" rtl="1">
              <a:buFont typeface="Arial" pitchFamily="34" charset="0"/>
              <a:buChar char="•"/>
            </a:pPr>
            <a:r>
              <a:rPr lang="fa-IR" sz="2400" dirty="0" smtClean="0">
                <a:solidFill>
                  <a:srgbClr val="FFFF00"/>
                </a:solidFill>
                <a:cs typeface="B Titr" pitchFamily="2" charset="-78"/>
              </a:rPr>
              <a:t>پاتوفیزیولوژی</a:t>
            </a:r>
          </a:p>
          <a:p>
            <a:pPr marL="285750" indent="-285750" algn="r" rtl="1">
              <a:buFont typeface="Arial" pitchFamily="34" charset="0"/>
              <a:buChar char="•"/>
            </a:pPr>
            <a:r>
              <a:rPr lang="fa-IR" sz="2400" dirty="0" smtClean="0">
                <a:solidFill>
                  <a:srgbClr val="FFFF00"/>
                </a:solidFill>
                <a:cs typeface="B Titr" pitchFamily="2" charset="-78"/>
              </a:rPr>
              <a:t>دسته بندی گلوکوم</a:t>
            </a:r>
          </a:p>
          <a:p>
            <a:pPr marL="285750" indent="-285750" algn="r" rtl="1">
              <a:buFont typeface="Arial" pitchFamily="34" charset="0"/>
              <a:buChar char="•"/>
            </a:pPr>
            <a:r>
              <a:rPr lang="fa-IR" sz="2400" dirty="0" smtClean="0">
                <a:solidFill>
                  <a:srgbClr val="FFFF00"/>
                </a:solidFill>
                <a:cs typeface="B Titr" pitchFamily="2" charset="-78"/>
              </a:rPr>
              <a:t>علایم بالینی </a:t>
            </a:r>
          </a:p>
          <a:p>
            <a:pPr marL="285750" indent="-285750" algn="r" rtl="1">
              <a:buFont typeface="Arial" pitchFamily="34" charset="0"/>
              <a:buChar char="•"/>
            </a:pPr>
            <a:r>
              <a:rPr lang="fa-IR" sz="2400" dirty="0" smtClean="0">
                <a:solidFill>
                  <a:srgbClr val="FFFF00"/>
                </a:solidFill>
                <a:cs typeface="B Titr" pitchFamily="2" charset="-78"/>
              </a:rPr>
              <a:t>و ....</a:t>
            </a:r>
          </a:p>
          <a:p>
            <a:pPr marL="285750" indent="-285750" algn="r" rtl="1">
              <a:buFont typeface="Arial" pitchFamily="34" charset="0"/>
              <a:buChar char="•"/>
            </a:pPr>
            <a:endParaRPr lang="en-US" dirty="0"/>
          </a:p>
        </p:txBody>
      </p:sp>
      <p:sp>
        <p:nvSpPr>
          <p:cNvPr id="5" name="TextBox 4"/>
          <p:cNvSpPr txBox="1"/>
          <p:nvPr/>
        </p:nvSpPr>
        <p:spPr>
          <a:xfrm>
            <a:off x="1066800" y="4343400"/>
            <a:ext cx="6934200" cy="954107"/>
          </a:xfrm>
          <a:prstGeom prst="rect">
            <a:avLst/>
          </a:prstGeom>
          <a:noFill/>
        </p:spPr>
        <p:txBody>
          <a:bodyPr wrap="square" rtlCol="0">
            <a:spAutoFit/>
          </a:bodyPr>
          <a:lstStyle/>
          <a:p>
            <a:pPr algn="ctr" rtl="1"/>
            <a:r>
              <a:rPr lang="fa-IR" sz="2800" dirty="0" smtClean="0">
                <a:solidFill>
                  <a:srgbClr val="FF0000"/>
                </a:solidFill>
                <a:cs typeface="B Titr" pitchFamily="2" charset="-78"/>
              </a:rPr>
              <a:t>گردآورنده : </a:t>
            </a:r>
            <a:r>
              <a:rPr lang="fa-IR" sz="2800" dirty="0" smtClean="0">
                <a:solidFill>
                  <a:srgbClr val="FF0000"/>
                </a:solidFill>
                <a:cs typeface="B Titr" pitchFamily="2" charset="-78"/>
              </a:rPr>
              <a:t>همکاران اتاق عمل بیمارستان شهدا بندرلنگه</a:t>
            </a:r>
            <a:endParaRPr lang="en-US" sz="2800" dirty="0">
              <a:solidFill>
                <a:srgbClr val="FF0000"/>
              </a:solidFill>
              <a:cs typeface="B Titr" pitchFamily="2" charset="-78"/>
            </a:endParaRPr>
          </a:p>
        </p:txBody>
      </p:sp>
    </p:spTree>
    <p:extLst>
      <p:ext uri="{BB962C8B-B14F-4D97-AF65-F5344CB8AC3E}">
        <p14:creationId xmlns:p14="http://schemas.microsoft.com/office/powerpoint/2010/main" val="41744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5171" y="285729"/>
            <a:ext cx="8077200" cy="6494085"/>
          </a:xfrm>
          <a:prstGeom prst="rect">
            <a:avLst/>
          </a:prstGeom>
          <a:solidFill>
            <a:srgbClr val="FFFF66"/>
          </a:solidFill>
        </p:spPr>
        <p:txBody>
          <a:bodyPr wrap="square" rtlCol="0">
            <a:spAutoFit/>
          </a:bodyPr>
          <a:lstStyle/>
          <a:p>
            <a:pPr algn="just" rtl="1"/>
            <a:r>
              <a:rPr lang="fa-IR" sz="3200" b="1" dirty="0">
                <a:solidFill>
                  <a:srgbClr val="FF0000"/>
                </a:solidFill>
                <a:cs typeface="B Titr" pitchFamily="2" charset="-78"/>
              </a:rPr>
              <a:t>علایم </a:t>
            </a:r>
            <a:r>
              <a:rPr lang="fa-IR" sz="3200" b="1" dirty="0" smtClean="0">
                <a:solidFill>
                  <a:srgbClr val="FF0000"/>
                </a:solidFill>
                <a:cs typeface="B Titr" pitchFamily="2" charset="-78"/>
              </a:rPr>
              <a:t>بالینی</a:t>
            </a:r>
          </a:p>
          <a:p>
            <a:pPr algn="just" rtl="1"/>
            <a:r>
              <a:rPr lang="fa-IR" sz="3200" b="1" dirty="0" smtClean="0">
                <a:solidFill>
                  <a:srgbClr val="003300"/>
                </a:solidFill>
                <a:cs typeface="B Titr" pitchFamily="2" charset="-78"/>
              </a:rPr>
              <a:t> </a:t>
            </a:r>
            <a:endParaRPr lang="en-US" sz="3200" b="1" dirty="0">
              <a:solidFill>
                <a:srgbClr val="003300"/>
              </a:solidFill>
              <a:cs typeface="B Titr" pitchFamily="2" charset="-78"/>
            </a:endParaRPr>
          </a:p>
          <a:p>
            <a:pPr algn="just" rtl="1"/>
            <a:r>
              <a:rPr lang="fa-IR" sz="3200" b="1" dirty="0">
                <a:solidFill>
                  <a:srgbClr val="003300"/>
                </a:solidFill>
                <a:cs typeface="B Titr" pitchFamily="2" charset="-78"/>
              </a:rPr>
              <a:t>گلوکوم به عنوان"دزد بی صدای بینایی" نامیده می شود، زیرا اغلب بیماران تا هنگامی که دچار تغییرات بینایی و کاهش بینایی نشده اند، از بیماری خود بی اطلاعند. ممکن است بیمار تا شروع علایم مثل </a:t>
            </a:r>
            <a:endParaRPr lang="fa-IR" sz="3200" b="1" dirty="0" smtClean="0">
              <a:solidFill>
                <a:srgbClr val="003300"/>
              </a:solidFill>
              <a:cs typeface="B Titr" pitchFamily="2" charset="-78"/>
            </a:endParaRPr>
          </a:p>
          <a:p>
            <a:pPr algn="just" rtl="1"/>
            <a:r>
              <a:rPr lang="fa-IR" sz="3200" b="1" dirty="0" smtClean="0">
                <a:solidFill>
                  <a:srgbClr val="AD0303"/>
                </a:solidFill>
                <a:cs typeface="B Titr" pitchFamily="2" charset="-78"/>
              </a:rPr>
              <a:t>دیدن هاله در اطراف اشیای نورانی،</a:t>
            </a:r>
          </a:p>
          <a:p>
            <a:pPr algn="just" rtl="1"/>
            <a:r>
              <a:rPr lang="fa-IR" sz="3200" b="1" dirty="0" smtClean="0">
                <a:solidFill>
                  <a:srgbClr val="AD0303"/>
                </a:solidFill>
                <a:cs typeface="B Titr" pitchFamily="2" charset="-78"/>
              </a:rPr>
              <a:t> مشکل در تمرکز،</a:t>
            </a:r>
          </a:p>
          <a:p>
            <a:pPr algn="just" rtl="1"/>
            <a:r>
              <a:rPr lang="fa-IR" sz="3200" b="1" dirty="0" smtClean="0">
                <a:solidFill>
                  <a:srgbClr val="AD0303"/>
                </a:solidFill>
                <a:cs typeface="B Titr" pitchFamily="2" charset="-78"/>
              </a:rPr>
              <a:t> وجود مشکل در نور کم، </a:t>
            </a:r>
          </a:p>
          <a:p>
            <a:pPr algn="just" rtl="1"/>
            <a:r>
              <a:rPr lang="fa-IR" sz="3200" b="1" dirty="0" smtClean="0">
                <a:solidFill>
                  <a:srgbClr val="AD0303"/>
                </a:solidFill>
                <a:cs typeface="B Titr" pitchFamily="2" charset="-78"/>
              </a:rPr>
              <a:t>از بین رفتن دید محیطی </a:t>
            </a:r>
          </a:p>
          <a:p>
            <a:pPr algn="just" rtl="1"/>
            <a:r>
              <a:rPr lang="fa-IR" sz="3200" b="1" dirty="0" smtClean="0">
                <a:solidFill>
                  <a:srgbClr val="AD0303"/>
                </a:solidFill>
                <a:cs typeface="B Titr" pitchFamily="2" charset="-78"/>
              </a:rPr>
              <a:t>و احساس درد و ناراحتی در اطراف چشم ها </a:t>
            </a:r>
          </a:p>
          <a:p>
            <a:pPr algn="just" rtl="1"/>
            <a:r>
              <a:rPr lang="fa-IR" sz="3200" b="1" dirty="0" smtClean="0">
                <a:solidFill>
                  <a:srgbClr val="AD0303"/>
                </a:solidFill>
                <a:cs typeface="B Titr" pitchFamily="2" charset="-78"/>
              </a:rPr>
              <a:t> سردرد </a:t>
            </a:r>
          </a:p>
          <a:p>
            <a:pPr algn="just" rtl="1"/>
            <a:r>
              <a:rPr lang="fa-IR" sz="3200" b="1" dirty="0" smtClean="0">
                <a:solidFill>
                  <a:srgbClr val="003300"/>
                </a:solidFill>
                <a:cs typeface="B Titr" pitchFamily="2" charset="-78"/>
              </a:rPr>
              <a:t>به پزشک مراجعه ننمایند. </a:t>
            </a:r>
            <a:endParaRPr lang="en-US" sz="3200" b="1" dirty="0" smtClean="0">
              <a:solidFill>
                <a:srgbClr val="003300"/>
              </a:solidFill>
              <a:cs typeface="B Titr" pitchFamily="2" charset="-78"/>
            </a:endParaRPr>
          </a:p>
          <a:p>
            <a:endParaRPr lang="en-US" sz="3200" b="1" dirty="0">
              <a:solidFill>
                <a:srgbClr val="003300"/>
              </a:solidFill>
              <a:cs typeface="B Titr" pitchFamily="2" charset="-78"/>
            </a:endParaRPr>
          </a:p>
        </p:txBody>
      </p:sp>
    </p:spTree>
    <p:extLst>
      <p:ext uri="{BB962C8B-B14F-4D97-AF65-F5344CB8AC3E}">
        <p14:creationId xmlns:p14="http://schemas.microsoft.com/office/powerpoint/2010/main" val="23892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305800" cy="3231654"/>
          </a:xfrm>
          <a:prstGeom prst="rect">
            <a:avLst/>
          </a:prstGeom>
          <a:noFill/>
        </p:spPr>
        <p:txBody>
          <a:bodyPr wrap="square" rtlCol="0">
            <a:spAutoFit/>
          </a:bodyPr>
          <a:lstStyle/>
          <a:p>
            <a:pPr algn="r"/>
            <a:endParaRPr lang="fa-IR" smtClean="0">
              <a:cs typeface="B Titr" pitchFamily="2" charset="-78"/>
            </a:endParaRPr>
          </a:p>
          <a:p>
            <a:pPr algn="just" rtl="1"/>
            <a:r>
              <a:rPr lang="fa-IR" sz="2800" smtClean="0">
                <a:solidFill>
                  <a:srgbClr val="CC0066"/>
                </a:solidFill>
                <a:cs typeface="B Titr" pitchFamily="2" charset="-78"/>
              </a:rPr>
              <a:t>بررسی و یافته های تشخیصی :</a:t>
            </a:r>
            <a:endParaRPr lang="en-US" sz="2800" smtClean="0">
              <a:solidFill>
                <a:srgbClr val="CC0066"/>
              </a:solidFill>
              <a:cs typeface="B Titr" pitchFamily="2" charset="-78"/>
            </a:endParaRPr>
          </a:p>
          <a:p>
            <a:pPr algn="just" rtl="1"/>
            <a:r>
              <a:rPr lang="fa-IR" sz="2800" b="1" smtClean="0">
                <a:cs typeface="B Titr" pitchFamily="2" charset="-78"/>
              </a:rPr>
              <a:t>شامل: </a:t>
            </a:r>
          </a:p>
          <a:p>
            <a:pPr algn="just" rtl="1">
              <a:buClr>
                <a:srgbClr val="FF0000"/>
              </a:buClr>
              <a:buFont typeface="Wingdings" pitchFamily="2" charset="2"/>
              <a:buChar char="Ø"/>
            </a:pPr>
            <a:r>
              <a:rPr lang="fa-IR" sz="2800" b="1" smtClean="0">
                <a:cs typeface="B Titr" pitchFamily="2" charset="-78"/>
              </a:rPr>
              <a:t>تونومتری به منظور اندازه گیری فشار داخل چشم،</a:t>
            </a:r>
          </a:p>
          <a:p>
            <a:pPr algn="just" rtl="1">
              <a:buClr>
                <a:srgbClr val="FF0000"/>
              </a:buClr>
              <a:buFont typeface="Wingdings" pitchFamily="2" charset="2"/>
              <a:buChar char="Ø"/>
            </a:pPr>
            <a:r>
              <a:rPr lang="fa-IR" sz="2800" b="1" smtClean="0">
                <a:cs typeface="B Titr" pitchFamily="2" charset="-78"/>
              </a:rPr>
              <a:t> افتالموسکوپی برای مشاهده عصب بینایی </a:t>
            </a:r>
          </a:p>
          <a:p>
            <a:pPr algn="just" rtl="1">
              <a:buClr>
                <a:srgbClr val="FF0000"/>
              </a:buClr>
              <a:buFont typeface="Wingdings" pitchFamily="2" charset="2"/>
              <a:buChar char="Ø"/>
            </a:pPr>
            <a:r>
              <a:rPr lang="fa-IR" sz="2800" b="1" smtClean="0">
                <a:cs typeface="B Titr" pitchFamily="2" charset="-78"/>
              </a:rPr>
              <a:t>پریمتری آزمایشات مربوط به دید مرکزی.</a:t>
            </a:r>
          </a:p>
          <a:p>
            <a:pPr algn="just" rtl="1">
              <a:buClr>
                <a:srgbClr val="FF0000"/>
              </a:buClr>
            </a:pPr>
            <a:endParaRPr lang="fa-IR" sz="2800" b="1" smtClean="0">
              <a:cs typeface="B Titr" pitchFamily="2" charset="-78"/>
            </a:endParaRPr>
          </a:p>
          <a:p>
            <a:pPr algn="l"/>
            <a:endParaRPr lang="en-US" dirty="0">
              <a:cs typeface="B Titr" pitchFamily="2" charset="-78"/>
            </a:endParaRPr>
          </a:p>
        </p:txBody>
      </p:sp>
      <p:pic>
        <p:nvPicPr>
          <p:cNvPr id="3" name="Picture 2" descr="Untitled-7.jpg"/>
          <p:cNvPicPr>
            <a:picLocks noChangeAspect="1"/>
          </p:cNvPicPr>
          <p:nvPr/>
        </p:nvPicPr>
        <p:blipFill>
          <a:blip r:embed="rId2"/>
          <a:stretch>
            <a:fillRect/>
          </a:stretch>
        </p:blipFill>
        <p:spPr>
          <a:xfrm>
            <a:off x="357158" y="428604"/>
            <a:ext cx="3643338" cy="6429396"/>
          </a:xfrm>
          <a:prstGeom prst="rect">
            <a:avLst/>
          </a:prstGeom>
        </p:spPr>
      </p:pic>
    </p:spTree>
    <p:extLst>
      <p:ext uri="{BB962C8B-B14F-4D97-AF65-F5344CB8AC3E}">
        <p14:creationId xmlns:p14="http://schemas.microsoft.com/office/powerpoint/2010/main" val="35748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solidFill>
                  <a:srgbClr val="FF0000"/>
                </a:solidFill>
              </a:rPr>
              <a:t>تغییر شکل عصب بینایی:</a:t>
            </a:r>
            <a:endParaRPr lang="fa-IR" sz="2800" b="1" dirty="0">
              <a:solidFill>
                <a:srgbClr val="FF0000"/>
              </a:solidFill>
            </a:endParaRPr>
          </a:p>
        </p:txBody>
      </p:sp>
      <p:sp>
        <p:nvSpPr>
          <p:cNvPr id="3" name="Content Placeholder 2"/>
          <p:cNvSpPr>
            <a:spLocks noGrp="1"/>
          </p:cNvSpPr>
          <p:nvPr>
            <p:ph sz="quarter" idx="1"/>
          </p:nvPr>
        </p:nvSpPr>
        <p:spPr>
          <a:solidFill>
            <a:srgbClr val="FFC000"/>
          </a:solidFill>
        </p:spPr>
        <p:txBody>
          <a:bodyPr>
            <a:noAutofit/>
          </a:bodyPr>
          <a:lstStyle/>
          <a:p>
            <a:pPr algn="just">
              <a:buClr>
                <a:srgbClr val="FF0000"/>
              </a:buClr>
            </a:pPr>
            <a:r>
              <a:rPr lang="fa-IR" sz="2000" b="1" dirty="0" smtClean="0">
                <a:latin typeface="Arial Black" pitchFamily="34" charset="0"/>
              </a:rPr>
              <a:t>تغییراتی که به علت گلوکوم در عصب بینایی ایجاد می شود شامل کمرنگ شدن و فرورفتگی صفحه عصب بینایی است. </a:t>
            </a:r>
            <a:endParaRPr lang="en-US" sz="2000" b="1" dirty="0" smtClean="0">
              <a:latin typeface="Arial Black" pitchFamily="34" charset="0"/>
            </a:endParaRPr>
          </a:p>
          <a:p>
            <a:pPr algn="just"/>
            <a:r>
              <a:rPr lang="fa-IR" sz="2000" b="1" dirty="0" smtClean="0">
                <a:latin typeface="Arial Black" pitchFamily="34" charset="0"/>
              </a:rPr>
              <a:t>این تغییر رنگ به علت اختلال جریان خون و تخریب سلولی است. فرورفتگی مذکور دارای ویژگی خمیدگی بیش از حد رگ های خونی به هنگام  عبور از صفحه بینایی می باشد، که نتیجه آن بزرگ شدن تو رفتگی صفحه بینایی است که در مقایسه با تو رفتگی طبیعی </a:t>
            </a:r>
            <a:r>
              <a:rPr lang="fa-IR" sz="2000" b="1" dirty="0" smtClean="0">
                <a:solidFill>
                  <a:srgbClr val="FF0000"/>
                </a:solidFill>
                <a:latin typeface="Arial Black" pitchFamily="34" charset="0"/>
              </a:rPr>
              <a:t>کاسه ای شکل تر </a:t>
            </a:r>
            <a:r>
              <a:rPr lang="fa-IR" sz="2000" b="1" dirty="0" smtClean="0">
                <a:latin typeface="Arial Black" pitchFamily="34" charset="0"/>
              </a:rPr>
              <a:t>است. پیشرفت تو رفتگی در گلوکوم با زوال تدریجی رشته های عصب شبکیه همراه با زوال خون رسانی به آن می باشد. </a:t>
            </a:r>
            <a:endParaRPr lang="en-US" sz="2000" b="1" dirty="0" smtClean="0">
              <a:latin typeface="Arial Black" pitchFamily="34" charset="0"/>
            </a:endParaRPr>
          </a:p>
          <a:p>
            <a:pPr algn="just"/>
            <a:r>
              <a:rPr lang="fa-IR" sz="2000" b="1" dirty="0" smtClean="0">
                <a:latin typeface="Arial Black" pitchFamily="34" charset="0"/>
              </a:rPr>
              <a:t>به موازات تغییرات تخریبی در عصب بینایی، ادراک بینایی بیمار کاهش یافته و همچنین میدان بینایی بیمار نیز تحت تاثیر قرار می گیرد. نواحی موضعی زوال بینایی(لکه های کور) نشانگر زوال حساسیت شبکیه هستند که اندازه گیری و عکس برداری می شوند. نتایج پریمری در یک نمودارترسیم می شود. بازنمایی تصویر در بیماری گلوکوم به شکلی است که در دیگر بیماری های مربوط به شبکیه دیده نمی شود و بنابرین ارزش تشخیصی زیادی دارد. </a:t>
            </a:r>
            <a:endParaRPr lang="en-US" sz="2000" b="1" dirty="0" smtClean="0">
              <a:latin typeface="Arial Black" pitchFamily="34" charset="0"/>
            </a:endParaRPr>
          </a:p>
          <a:p>
            <a:pPr algn="just"/>
            <a:endParaRPr lang="fa-IR" sz="2000" b="1"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14290"/>
            <a:ext cx="8229600" cy="6494085"/>
          </a:xfrm>
          <a:prstGeom prst="rect">
            <a:avLst/>
          </a:prstGeom>
          <a:solidFill>
            <a:srgbClr val="FF33CC"/>
          </a:solidFill>
        </p:spPr>
        <p:txBody>
          <a:bodyPr wrap="square" rtlCol="0">
            <a:spAutoFit/>
          </a:bodyPr>
          <a:lstStyle/>
          <a:p>
            <a:pPr algn="just" rtl="1"/>
            <a:r>
              <a:rPr lang="fa-IR" sz="3600" dirty="0">
                <a:solidFill>
                  <a:srgbClr val="00FF00"/>
                </a:solidFill>
              </a:rPr>
              <a:t>درمان </a:t>
            </a:r>
            <a:r>
              <a:rPr lang="fa-IR" sz="3600" dirty="0" smtClean="0">
                <a:solidFill>
                  <a:srgbClr val="00FF00"/>
                </a:solidFill>
              </a:rPr>
              <a:t>طبـــــی</a:t>
            </a:r>
          </a:p>
          <a:p>
            <a:pPr algn="just"/>
            <a:r>
              <a:rPr lang="fa-IR" sz="2000" b="1" dirty="0" smtClean="0"/>
              <a:t> </a:t>
            </a:r>
            <a:endParaRPr lang="en-US" sz="2000" dirty="0"/>
          </a:p>
          <a:p>
            <a:pPr algn="just" rtl="1"/>
            <a:r>
              <a:rPr lang="fa-IR" sz="2000" dirty="0"/>
              <a:t>هدف اصلی در درمان اشکال مختلف گلوکوم پیشگیری از آسیب به عصب بینایی است. </a:t>
            </a:r>
            <a:endParaRPr lang="fa-IR" sz="2000" dirty="0" smtClean="0"/>
          </a:p>
          <a:p>
            <a:pPr algn="just" rtl="1"/>
            <a:r>
              <a:rPr lang="fa-IR" sz="2000" dirty="0" smtClean="0"/>
              <a:t>معمولا </a:t>
            </a:r>
            <a:r>
              <a:rPr lang="fa-IR" sz="2000" dirty="0"/>
              <a:t>درمان برای تمام عمر بایستی تداوم داشته باشد</a:t>
            </a:r>
            <a:r>
              <a:rPr lang="fa-IR" sz="2000" dirty="0" smtClean="0"/>
              <a:t>. </a:t>
            </a:r>
            <a:r>
              <a:rPr lang="fa-IR" sz="2000" dirty="0"/>
              <a:t>زیرا درمان کامل و قطعی در این بیماری وجود ندارد. </a:t>
            </a:r>
            <a:endParaRPr lang="fa-IR" sz="2000" dirty="0" smtClean="0"/>
          </a:p>
          <a:p>
            <a:pPr algn="just" rtl="1"/>
            <a:r>
              <a:rPr lang="fa-IR" sz="2000" dirty="0" smtClean="0"/>
              <a:t>این </a:t>
            </a:r>
            <a:r>
              <a:rPr lang="fa-IR" sz="2000" dirty="0"/>
              <a:t>امر از طریق درمان طبی، جراحی، استفاده از لیزر و یا ترکیبی از این روش ها قابل حصول است. </a:t>
            </a:r>
            <a:endParaRPr lang="fa-IR" sz="2000" dirty="0" smtClean="0"/>
          </a:p>
          <a:p>
            <a:pPr algn="just" rtl="1"/>
            <a:r>
              <a:rPr lang="fa-IR" sz="2000" dirty="0" smtClean="0"/>
              <a:t>تمام </a:t>
            </a:r>
            <a:r>
              <a:rPr lang="fa-IR" sz="2000" dirty="0"/>
              <a:t>این روش ها می توانند دارای عوارض جانبی نیز باشند</a:t>
            </a:r>
            <a:r>
              <a:rPr lang="fa-IR" sz="2000" dirty="0" smtClean="0"/>
              <a:t>.</a:t>
            </a:r>
          </a:p>
          <a:p>
            <a:pPr algn="just" rtl="1"/>
            <a:r>
              <a:rPr lang="fa-IR" sz="2000" dirty="0" smtClean="0"/>
              <a:t> </a:t>
            </a:r>
            <a:r>
              <a:rPr lang="fa-IR" sz="2000" dirty="0"/>
              <a:t>اساس درمان مبتنی بر دستیابی به بیشترین بهره با کمترین احتمال خطر، هزینه و ناراحتی برای بیمار است</a:t>
            </a:r>
            <a:r>
              <a:rPr lang="fa-IR" sz="2000" dirty="0" smtClean="0"/>
              <a:t>.</a:t>
            </a:r>
          </a:p>
          <a:p>
            <a:pPr algn="just" rtl="1"/>
            <a:r>
              <a:rPr lang="fa-IR" sz="2000" dirty="0" smtClean="0"/>
              <a:t> </a:t>
            </a:r>
            <a:r>
              <a:rPr lang="fa-IR" sz="2000" dirty="0"/>
              <a:t>درمان های موجود نمی توانند آسیب وارد شده به عصب بینایی را جبران کنند، اما از پیشرفت آسیب و وخیم تر شدن حال بیمار جلوگیری می نمایند. </a:t>
            </a:r>
            <a:endParaRPr lang="fa-IR" sz="2000" dirty="0" smtClean="0"/>
          </a:p>
          <a:p>
            <a:pPr algn="just" rtl="1"/>
            <a:r>
              <a:rPr lang="fa-IR" sz="2000" dirty="0" smtClean="0"/>
              <a:t>بنابرین </a:t>
            </a:r>
            <a:r>
              <a:rPr lang="fa-IR" sz="2000" dirty="0"/>
              <a:t>هدف از درمان حفظ فشار داخل چشم در محدوده طبیعی، به منظور پیشگیری از تشدید آسیب وارده به عصب بینایی است. </a:t>
            </a:r>
            <a:endParaRPr lang="fa-IR" sz="2000" dirty="0" smtClean="0"/>
          </a:p>
          <a:p>
            <a:pPr algn="just" rtl="1"/>
            <a:r>
              <a:rPr lang="fa-IR" sz="2000" dirty="0" smtClean="0"/>
              <a:t>در </a:t>
            </a:r>
            <a:r>
              <a:rPr lang="fa-IR" sz="2000" dirty="0"/>
              <a:t>رابطه با </a:t>
            </a:r>
            <a:r>
              <a:rPr lang="en-US" sz="2000" dirty="0"/>
              <a:t>IOP</a:t>
            </a:r>
            <a:r>
              <a:rPr lang="fa-IR" sz="2000" dirty="0"/>
              <a:t> هدف اولیه در بیماران مبتلا به فشار داخل چشمی بالا و مبتلایان به گلوکوم کم فشار با زوال پیش رونده میدان بینایی، رسانیدن فشار فعلی است. </a:t>
            </a:r>
            <a:endParaRPr lang="fa-IR" sz="2000" dirty="0" smtClean="0"/>
          </a:p>
          <a:p>
            <a:pPr algn="just" rtl="1"/>
            <a:r>
              <a:rPr lang="fa-IR" sz="2000" dirty="0" smtClean="0"/>
              <a:t>در </a:t>
            </a:r>
            <a:r>
              <a:rPr lang="fa-IR" sz="2000" dirty="0"/>
              <a:t>طی درمان تغییرات در وضعیت عصب بینایی بیمار مورد بررسی قرار می گیرد. در صورت پیشرفت آسیب سعی می گردد فشار داخل چشم پایین تر آورده شود تا ثبات عصب بینایی حاصل گردد. </a:t>
            </a:r>
            <a:endParaRPr lang="en-US" sz="2000" dirty="0"/>
          </a:p>
          <a:p>
            <a:pPr algn="just"/>
            <a:endParaRPr lang="en-US" sz="2000" dirty="0"/>
          </a:p>
        </p:txBody>
      </p:sp>
    </p:spTree>
    <p:extLst>
      <p:ext uri="{BB962C8B-B14F-4D97-AF65-F5344CB8AC3E}">
        <p14:creationId xmlns:p14="http://schemas.microsoft.com/office/powerpoint/2010/main" val="26650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6063198"/>
          </a:xfrm>
          <a:prstGeom prst="rect">
            <a:avLst/>
          </a:prstGeom>
          <a:solidFill>
            <a:srgbClr val="99FF33"/>
          </a:solidFill>
        </p:spPr>
        <p:txBody>
          <a:bodyPr wrap="square" rtlCol="0">
            <a:spAutoFit/>
          </a:bodyPr>
          <a:lstStyle/>
          <a:p>
            <a:pPr algn="just" rtl="1"/>
            <a:r>
              <a:rPr lang="fa-IR" sz="2800" dirty="0">
                <a:solidFill>
                  <a:srgbClr val="AD0303"/>
                </a:solidFill>
                <a:cs typeface="B Titr" pitchFamily="2" charset="-78"/>
              </a:rPr>
              <a:t>درمان </a:t>
            </a:r>
            <a:r>
              <a:rPr lang="fa-IR" sz="2800" dirty="0" smtClean="0">
                <a:solidFill>
                  <a:srgbClr val="AD0303"/>
                </a:solidFill>
                <a:cs typeface="B Titr" pitchFamily="2" charset="-78"/>
              </a:rPr>
              <a:t>دارویی</a:t>
            </a:r>
          </a:p>
          <a:p>
            <a:pPr algn="just" rtl="1"/>
            <a:endParaRPr lang="en-US" sz="2400" dirty="0">
              <a:solidFill>
                <a:srgbClr val="003300"/>
              </a:solidFill>
              <a:cs typeface="B Titr" pitchFamily="2" charset="-78"/>
            </a:endParaRPr>
          </a:p>
          <a:p>
            <a:pPr algn="just" rtl="1"/>
            <a:r>
              <a:rPr lang="fa-IR" sz="2400" dirty="0">
                <a:solidFill>
                  <a:srgbClr val="003300"/>
                </a:solidFill>
                <a:cs typeface="B Titr" pitchFamily="2" charset="-78"/>
              </a:rPr>
              <a:t>درمان طبی گلوکوم شامل استفاده از داروهای موضعی و سیستمیک پایین آورنده فشار داخل چشم است. </a:t>
            </a:r>
            <a:endParaRPr lang="fa-IR" sz="2400" dirty="0" smtClean="0">
              <a:solidFill>
                <a:srgbClr val="003300"/>
              </a:solidFill>
              <a:cs typeface="B Titr" pitchFamily="2" charset="-78"/>
            </a:endParaRPr>
          </a:p>
          <a:p>
            <a:pPr algn="just" rtl="1"/>
            <a:endParaRPr lang="en-US" sz="2400" dirty="0">
              <a:solidFill>
                <a:srgbClr val="003300"/>
              </a:solidFill>
              <a:cs typeface="B Titr" pitchFamily="2" charset="-78"/>
            </a:endParaRPr>
          </a:p>
          <a:p>
            <a:pPr algn="just" rtl="1"/>
            <a:r>
              <a:rPr lang="fa-IR" sz="2400" dirty="0">
                <a:solidFill>
                  <a:srgbClr val="003300"/>
                </a:solidFill>
                <a:cs typeface="B Titr" pitchFamily="2" charset="-78"/>
              </a:rPr>
              <a:t>در شروع درمان، داروهای موضعی با کمترین دوز ممکن شروع شده و بر اساس پاسخ بیمار، غلظت های دارو افزایش می یابند تا </a:t>
            </a:r>
            <a:r>
              <a:rPr lang="en-US" sz="2400" dirty="0">
                <a:solidFill>
                  <a:srgbClr val="003300"/>
                </a:solidFill>
                <a:cs typeface="B Titr" pitchFamily="2" charset="-78"/>
              </a:rPr>
              <a:t>IOP </a:t>
            </a:r>
            <a:r>
              <a:rPr lang="fa-IR" sz="2400" dirty="0">
                <a:solidFill>
                  <a:srgbClr val="003300"/>
                </a:solidFill>
                <a:cs typeface="B Titr" pitchFamily="2" charset="-78"/>
              </a:rPr>
              <a:t>به میزان مطلوب رسیده و حفظ شود</a:t>
            </a:r>
            <a:r>
              <a:rPr lang="fa-IR" sz="2400" dirty="0" smtClean="0">
                <a:solidFill>
                  <a:srgbClr val="003300"/>
                </a:solidFill>
                <a:cs typeface="B Titr" pitchFamily="2" charset="-78"/>
              </a:rPr>
              <a:t>.</a:t>
            </a:r>
          </a:p>
          <a:p>
            <a:pPr algn="just" rtl="1"/>
            <a:r>
              <a:rPr lang="fa-IR" sz="2400" dirty="0" smtClean="0">
                <a:solidFill>
                  <a:srgbClr val="003300"/>
                </a:solidFill>
                <a:cs typeface="B Titr" pitchFamily="2" charset="-78"/>
              </a:rPr>
              <a:t> </a:t>
            </a:r>
            <a:r>
              <a:rPr lang="fa-IR" sz="2400" dirty="0">
                <a:solidFill>
                  <a:srgbClr val="003300"/>
                </a:solidFill>
                <a:cs typeface="B Titr" pitchFamily="2" charset="-78"/>
              </a:rPr>
              <a:t>در شروع درمان از </a:t>
            </a:r>
            <a:r>
              <a:rPr lang="fa-IR" sz="2400" dirty="0">
                <a:solidFill>
                  <a:srgbClr val="FF0000"/>
                </a:solidFill>
                <a:cs typeface="B Titr" pitchFamily="2" charset="-78"/>
              </a:rPr>
              <a:t>داروهای بتابلوکر </a:t>
            </a:r>
            <a:r>
              <a:rPr lang="fa-IR" sz="2400" dirty="0">
                <a:solidFill>
                  <a:srgbClr val="003300"/>
                </a:solidFill>
                <a:cs typeface="B Titr" pitchFamily="2" charset="-78"/>
              </a:rPr>
              <a:t>به خاطر </a:t>
            </a:r>
            <a:endParaRPr lang="fa-IR" sz="2400" dirty="0" smtClean="0">
              <a:solidFill>
                <a:srgbClr val="003300"/>
              </a:solidFill>
              <a:cs typeface="B Titr" pitchFamily="2" charset="-78"/>
            </a:endParaRPr>
          </a:p>
          <a:p>
            <a:pPr algn="just" rtl="1"/>
            <a:r>
              <a:rPr lang="fa-IR" sz="2400" dirty="0" smtClean="0">
                <a:solidFill>
                  <a:srgbClr val="003300"/>
                </a:solidFill>
                <a:cs typeface="B Titr" pitchFamily="2" charset="-78"/>
              </a:rPr>
              <a:t>اثربخشی،</a:t>
            </a:r>
          </a:p>
          <a:p>
            <a:pPr algn="just" rtl="1"/>
            <a:r>
              <a:rPr lang="fa-IR" sz="2400" dirty="0" smtClean="0">
                <a:solidFill>
                  <a:srgbClr val="003300"/>
                </a:solidFill>
                <a:cs typeface="B Titr" pitchFamily="2" charset="-78"/>
              </a:rPr>
              <a:t>حداقل </a:t>
            </a:r>
            <a:r>
              <a:rPr lang="fa-IR" sz="2400" dirty="0">
                <a:solidFill>
                  <a:srgbClr val="003300"/>
                </a:solidFill>
                <a:cs typeface="B Titr" pitchFamily="2" charset="-78"/>
              </a:rPr>
              <a:t>دوز(می توان روزی یک بار مصرف نمود) </a:t>
            </a:r>
            <a:endParaRPr lang="fa-IR" sz="2400" dirty="0" smtClean="0">
              <a:solidFill>
                <a:srgbClr val="003300"/>
              </a:solidFill>
              <a:cs typeface="B Titr" pitchFamily="2" charset="-78"/>
            </a:endParaRPr>
          </a:p>
          <a:p>
            <a:pPr algn="just" rtl="1"/>
            <a:r>
              <a:rPr lang="fa-IR" sz="2400" dirty="0" smtClean="0">
                <a:solidFill>
                  <a:srgbClr val="003300"/>
                </a:solidFill>
                <a:cs typeface="B Titr" pitchFamily="2" charset="-78"/>
              </a:rPr>
              <a:t>نیز </a:t>
            </a:r>
            <a:r>
              <a:rPr lang="fa-IR" sz="2400" dirty="0">
                <a:solidFill>
                  <a:srgbClr val="003300"/>
                </a:solidFill>
                <a:cs typeface="B Titr" pitchFamily="2" charset="-78"/>
              </a:rPr>
              <a:t>کم هزینه بودن آن ها استفاده می شود </a:t>
            </a:r>
            <a:endParaRPr lang="fa-IR" sz="2400" dirty="0" smtClean="0">
              <a:solidFill>
                <a:srgbClr val="003300"/>
              </a:solidFill>
              <a:cs typeface="B Titr" pitchFamily="2" charset="-78"/>
            </a:endParaRPr>
          </a:p>
          <a:p>
            <a:pPr algn="just" rtl="1"/>
            <a:r>
              <a:rPr lang="fa-IR" sz="2400" dirty="0" smtClean="0">
                <a:solidFill>
                  <a:srgbClr val="003300"/>
                </a:solidFill>
                <a:cs typeface="B Titr" pitchFamily="2" charset="-78"/>
              </a:rPr>
              <a:t>معمولا </a:t>
            </a:r>
            <a:r>
              <a:rPr lang="fa-IR" sz="2400" dirty="0">
                <a:solidFill>
                  <a:srgbClr val="003300"/>
                </a:solidFill>
                <a:cs typeface="B Titr" pitchFamily="2" charset="-78"/>
              </a:rPr>
              <a:t>درمان از یک چشم شروع می شود و چشم دیگر به عنوان کنترل جهت پیشرفت درمان با چشم مورد معالجه مقایسه می گردد، اما در صورت افزایش فشار هر دو چشم، درمان همزمان   برای هر دو چشم شروع می شود</a:t>
            </a:r>
            <a:r>
              <a:rPr lang="fa-IR" sz="2400" dirty="0" smtClean="0">
                <a:solidFill>
                  <a:srgbClr val="003300"/>
                </a:solidFill>
                <a:cs typeface="B Titr" pitchFamily="2" charset="-78"/>
              </a:rPr>
              <a:t>.</a:t>
            </a:r>
          </a:p>
          <a:p>
            <a:pPr algn="just" rtl="1"/>
            <a:r>
              <a:rPr lang="fa-IR" sz="2400" dirty="0" smtClean="0">
                <a:solidFill>
                  <a:srgbClr val="003300"/>
                </a:solidFill>
                <a:cs typeface="B Titr" pitchFamily="2" charset="-78"/>
              </a:rPr>
              <a:t> </a:t>
            </a:r>
            <a:r>
              <a:rPr lang="fa-IR" sz="2400" dirty="0">
                <a:solidFill>
                  <a:srgbClr val="003300"/>
                </a:solidFill>
                <a:cs typeface="B Titr" pitchFamily="2" charset="-78"/>
              </a:rPr>
              <a:t>در صورت عدم پاسخ بیمار به این داروها، داروهای دیگری مورد آزمایش قرار می گیرند. مشخصه های عمده اثر بخشی دارو در مهار گلوکوم، کاهش </a:t>
            </a:r>
            <a:r>
              <a:rPr lang="en-US" sz="2400" dirty="0">
                <a:solidFill>
                  <a:srgbClr val="003300"/>
                </a:solidFill>
                <a:cs typeface="B Titr" pitchFamily="2" charset="-78"/>
              </a:rPr>
              <a:t>IOP</a:t>
            </a:r>
            <a:r>
              <a:rPr lang="fa-IR" sz="2400" dirty="0">
                <a:solidFill>
                  <a:srgbClr val="003300"/>
                </a:solidFill>
                <a:cs typeface="B Titr" pitchFamily="2" charset="-78"/>
              </a:rPr>
              <a:t> تا حد فشار مورد نظر، شکل ظاهری سر عصب بینایی و میدان بینایی می باشند. </a:t>
            </a:r>
            <a:endParaRPr lang="en-US" sz="2400" dirty="0">
              <a:solidFill>
                <a:srgbClr val="003300"/>
              </a:solidFill>
              <a:cs typeface="B Titr" pitchFamily="2" charset="-78"/>
            </a:endParaRPr>
          </a:p>
          <a:p>
            <a:pPr algn="just"/>
            <a:endParaRPr lang="fa-IR" sz="2400" dirty="0" smtClean="0">
              <a:solidFill>
                <a:srgbClr val="003300"/>
              </a:solidFill>
              <a:cs typeface="B Titr" pitchFamily="2" charset="-78"/>
            </a:endParaRPr>
          </a:p>
          <a:p>
            <a:pPr algn="just"/>
            <a:r>
              <a:rPr lang="fa-IR" sz="2400" dirty="0">
                <a:solidFill>
                  <a:srgbClr val="003300"/>
                </a:solidFill>
                <a:cs typeface="B Titr" pitchFamily="2" charset="-78"/>
              </a:rPr>
              <a:t> </a:t>
            </a:r>
            <a:endParaRPr lang="en-US" sz="2400" dirty="0">
              <a:solidFill>
                <a:srgbClr val="003300"/>
              </a:solidFill>
              <a:cs typeface="B Titr" pitchFamily="2" charset="-78"/>
            </a:endParaRPr>
          </a:p>
        </p:txBody>
      </p:sp>
    </p:spTree>
    <p:extLst>
      <p:ext uri="{BB962C8B-B14F-4D97-AF65-F5344CB8AC3E}">
        <p14:creationId xmlns:p14="http://schemas.microsoft.com/office/powerpoint/2010/main" val="20607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solidFill>
                  <a:srgbClr val="FF0000"/>
                </a:solidFill>
                <a:cs typeface="+mn-cs"/>
              </a:rPr>
              <a:t>داروهای دیگر:</a:t>
            </a:r>
            <a:endParaRPr lang="fa-IR" sz="3200" b="1" dirty="0">
              <a:solidFill>
                <a:srgbClr val="FF0000"/>
              </a:solidFill>
              <a:cs typeface="+mn-cs"/>
            </a:endParaRPr>
          </a:p>
        </p:txBody>
      </p:sp>
      <p:sp>
        <p:nvSpPr>
          <p:cNvPr id="3" name="Content Placeholder 2"/>
          <p:cNvSpPr>
            <a:spLocks noGrp="1"/>
          </p:cNvSpPr>
          <p:nvPr>
            <p:ph sz="quarter" idx="1"/>
          </p:nvPr>
        </p:nvSpPr>
        <p:spPr/>
        <p:txBody>
          <a:bodyPr>
            <a:noAutofit/>
          </a:bodyPr>
          <a:lstStyle/>
          <a:p>
            <a:r>
              <a:rPr lang="fa-IR" sz="2800" b="1" dirty="0" smtClean="0">
                <a:solidFill>
                  <a:srgbClr val="AD0303"/>
                </a:solidFill>
                <a:cs typeface="B Titr" pitchFamily="2" charset="-78"/>
              </a:rPr>
              <a:t>: داروهای میوتیک (موجب تنگ شدن مردمک می شوند):</a:t>
            </a:r>
          </a:p>
          <a:p>
            <a:pPr>
              <a:buNone/>
            </a:pPr>
            <a:r>
              <a:rPr lang="fa-IR" sz="2800" b="1" dirty="0" smtClean="0">
                <a:solidFill>
                  <a:srgbClr val="AD0303"/>
                </a:solidFill>
                <a:cs typeface="B Titr" pitchFamily="2" charset="-78"/>
              </a:rPr>
              <a:t>سبب افزایش در جریان زلالیه از طریق افزایش انقباض عضلات  مژگانی و تنگ شدن مردمک می شوند و در نتیجه موجب جریان زلالیه در فضای بزرگ تری مابین عنبیه و شبکیه ترابکولار می شوند. </a:t>
            </a:r>
          </a:p>
          <a:p>
            <a:r>
              <a:rPr lang="fa-IR" sz="2800" b="1" dirty="0" smtClean="0">
                <a:solidFill>
                  <a:srgbClr val="AD0303"/>
                </a:solidFill>
                <a:cs typeface="B Titr" pitchFamily="2" charset="-78"/>
              </a:rPr>
              <a:t>:</a:t>
            </a:r>
            <a:r>
              <a:rPr lang="fa-IR" sz="2800" b="1" dirty="0" smtClean="0">
                <a:cs typeface="B Titr" pitchFamily="2" charset="-78"/>
              </a:rPr>
              <a:t>داروهای کلینرژیک(مانند میوتیک ها) </a:t>
            </a:r>
            <a:r>
              <a:rPr lang="fa-IR" sz="2800" b="1" dirty="0" smtClean="0">
                <a:solidFill>
                  <a:srgbClr val="AD0303"/>
                </a:solidFill>
                <a:cs typeface="B Titr" pitchFamily="2" charset="-78"/>
              </a:rPr>
              <a:t>طریق کاهش تولید زلالیه</a:t>
            </a:r>
            <a:endParaRPr lang="fa-IR" sz="2800" b="1" dirty="0" smtClean="0">
              <a:cs typeface="B Titr" pitchFamily="2" charset="-78"/>
            </a:endParaRPr>
          </a:p>
          <a:p>
            <a:r>
              <a:rPr lang="fa-IR" sz="2800" b="1" dirty="0" smtClean="0">
                <a:cs typeface="B Titr" pitchFamily="2" charset="-78"/>
              </a:rPr>
              <a:t>مسدود کننده های بتا:از </a:t>
            </a:r>
            <a:r>
              <a:rPr lang="fa-IR" sz="2800" b="1" dirty="0" smtClean="0">
                <a:solidFill>
                  <a:srgbClr val="AD0303"/>
                </a:solidFill>
                <a:cs typeface="B Titr" pitchFamily="2" charset="-78"/>
              </a:rPr>
              <a:t>طریق کاهش تولید زلالیه</a:t>
            </a:r>
            <a:endParaRPr lang="fa-IR" sz="2800" b="1" dirty="0" smtClean="0">
              <a:cs typeface="B Titr" pitchFamily="2" charset="-78"/>
            </a:endParaRPr>
          </a:p>
          <a:p>
            <a:r>
              <a:rPr lang="fa-IR" sz="2800" b="1" dirty="0" smtClean="0">
                <a:cs typeface="B Titr" pitchFamily="2" charset="-78"/>
              </a:rPr>
              <a:t>مهارکننده های کربنیک انهیدراز </a:t>
            </a:r>
          </a:p>
          <a:p>
            <a:r>
              <a:rPr lang="fa-IR" sz="2800" b="1" dirty="0" smtClean="0">
                <a:cs typeface="B Titr" pitchFamily="2" charset="-78"/>
              </a:rPr>
              <a:t>آگونیست های آدرنرژیک نظیرپروستاگلندین ها:</a:t>
            </a:r>
            <a:endParaRPr lang="fa-IR" sz="2800" b="1" dirty="0" smtClean="0">
              <a:solidFill>
                <a:srgbClr val="AD0303"/>
              </a:solidFill>
              <a:cs typeface="B Titr" pitchFamily="2" charset="-78"/>
            </a:endParaRPr>
          </a:p>
          <a:p>
            <a:pPr>
              <a:buNone/>
            </a:pPr>
            <a:r>
              <a:rPr lang="fa-IR" sz="2800" b="1" dirty="0" smtClean="0">
                <a:solidFill>
                  <a:srgbClr val="AD0303"/>
                </a:solidFill>
                <a:cs typeface="B Titr" pitchFamily="2" charset="-78"/>
              </a:rPr>
              <a:t>افزایش جریان مایع زلالیه موجب کاهش فشار داخل چشم می شوند. </a:t>
            </a:r>
            <a:endParaRPr lang="en-US" sz="2800" b="1" dirty="0" smtClean="0">
              <a:solidFill>
                <a:srgbClr val="AD0303"/>
              </a:solidFill>
              <a:cs typeface="B Titr" pitchFamily="2" charset="-78"/>
            </a:endParaRPr>
          </a:p>
          <a:p>
            <a:endParaRPr lang="fa-IR" sz="2800" b="1" dirty="0">
              <a:solidFill>
                <a:srgbClr val="AD030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Untitled-9.jpg"/>
          <p:cNvPicPr>
            <a:picLocks noGrp="1" noChangeAspect="1"/>
          </p:cNvPicPr>
          <p:nvPr>
            <p:ph sz="quarter" idx="1"/>
          </p:nvPr>
        </p:nvPicPr>
        <p:blipFill>
          <a:blip r:embed="rId2"/>
          <a:stretch>
            <a:fillRect/>
          </a:stretch>
        </p:blipFill>
        <p:spPr>
          <a:xfrm>
            <a:off x="428596" y="357166"/>
            <a:ext cx="8001056" cy="614366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lstStyle/>
          <a:p>
            <a:r>
              <a:rPr lang="fa-IR" dirty="0" smtClean="0">
                <a:solidFill>
                  <a:srgbClr val="003300"/>
                </a:solidFill>
                <a:cs typeface="B Titr" pitchFamily="2" charset="-78"/>
              </a:rPr>
              <a:t>در طی درمان بررسی های دوره ای لازم در مورد </a:t>
            </a:r>
            <a:r>
              <a:rPr lang="en-US" dirty="0" smtClean="0">
                <a:solidFill>
                  <a:srgbClr val="003300"/>
                </a:solidFill>
                <a:cs typeface="B Titr" pitchFamily="2" charset="-78"/>
              </a:rPr>
              <a:t>IOP </a:t>
            </a:r>
            <a:r>
              <a:rPr lang="fa-IR" dirty="0" smtClean="0">
                <a:solidFill>
                  <a:srgbClr val="003300"/>
                </a:solidFill>
                <a:cs typeface="B Titr" pitchFamily="2" charset="-78"/>
              </a:rPr>
              <a:t>، ظاهر عصب بینایی، میدان بینایی و نیز عوارض جانبی داروها انجام می گیرد.</a:t>
            </a:r>
          </a:p>
          <a:p>
            <a:r>
              <a:rPr lang="fa-IR" dirty="0" smtClean="0">
                <a:solidFill>
                  <a:srgbClr val="003300"/>
                </a:solidFill>
                <a:cs typeface="B Titr" pitchFamily="2" charset="-78"/>
              </a:rPr>
              <a:t> درمان بستگی به تاریخچه بیمار و مرحله بیماری دارد.</a:t>
            </a:r>
          </a:p>
          <a:p>
            <a:r>
              <a:rPr lang="fa-IR" dirty="0" smtClean="0">
                <a:solidFill>
                  <a:srgbClr val="003300"/>
                </a:solidFill>
                <a:cs typeface="B Titr" pitchFamily="2" charset="-78"/>
              </a:rPr>
              <a:t> راحتی، توانایی، الگوی زندگی و شخصیت بیمار از جمله عواملی هستند که در پذیرش رژیم درمانی از جانب بیمار موثرند. </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382000" cy="5693866"/>
          </a:xfrm>
          <a:prstGeom prst="rect">
            <a:avLst/>
          </a:prstGeom>
          <a:noFill/>
        </p:spPr>
        <p:txBody>
          <a:bodyPr wrap="square" rtlCol="0">
            <a:spAutoFit/>
          </a:bodyPr>
          <a:lstStyle/>
          <a:p>
            <a:pPr algn="just" rtl="1"/>
            <a:r>
              <a:rPr lang="fa-IR" sz="2800" b="1" dirty="0">
                <a:cs typeface="B Titr" pitchFamily="2" charset="-78"/>
              </a:rPr>
              <a:t>درمان جراحی</a:t>
            </a:r>
            <a:endParaRPr lang="en-US" sz="2800" b="1" dirty="0">
              <a:cs typeface="B Titr" pitchFamily="2" charset="-78"/>
            </a:endParaRPr>
          </a:p>
          <a:p>
            <a:pPr marL="514350" indent="-514350" algn="just" rtl="1"/>
            <a:r>
              <a:rPr lang="fa-IR" sz="2800" dirty="0" smtClean="0">
                <a:solidFill>
                  <a:srgbClr val="C00000"/>
                </a:solidFill>
                <a:cs typeface="B Titr" pitchFamily="2" charset="-78"/>
              </a:rPr>
              <a:t>1)جریان </a:t>
            </a:r>
            <a:r>
              <a:rPr lang="fa-IR" sz="2800" dirty="0">
                <a:solidFill>
                  <a:srgbClr val="C00000"/>
                </a:solidFill>
                <a:cs typeface="B Titr" pitchFamily="2" charset="-78"/>
              </a:rPr>
              <a:t>لیزری (ترابکولوپلاسکپی </a:t>
            </a:r>
            <a:r>
              <a:rPr lang="fa-IR" sz="2800" dirty="0" smtClean="0">
                <a:solidFill>
                  <a:srgbClr val="C00000"/>
                </a:solidFill>
                <a:cs typeface="B Titr" pitchFamily="2" charset="-78"/>
              </a:rPr>
              <a:t>لیزری):</a:t>
            </a:r>
          </a:p>
          <a:p>
            <a:pPr marL="514350" indent="-514350" algn="just" rtl="1"/>
            <a:r>
              <a:rPr lang="fa-IR" sz="2800" dirty="0" smtClean="0">
                <a:cs typeface="B Titr" pitchFamily="2" charset="-78"/>
              </a:rPr>
              <a:t>پرتوهای </a:t>
            </a:r>
            <a:r>
              <a:rPr lang="fa-IR" sz="2800" dirty="0">
                <a:cs typeface="B Titr" pitchFamily="2" charset="-78"/>
              </a:rPr>
              <a:t>لیزر به سطح داخلی شبکه ترابکولر تابانده می شود تا فضای داخل ترابکولر باز شده و کانال شلم گشاد شود، در نتیجه جریان مایع زلالیه افزایش یافته و </a:t>
            </a:r>
            <a:r>
              <a:rPr lang="en-US" sz="2800" dirty="0">
                <a:cs typeface="B Titr" pitchFamily="2" charset="-78"/>
              </a:rPr>
              <a:t>IOP </a:t>
            </a:r>
            <a:r>
              <a:rPr lang="fa-IR" sz="2800" dirty="0">
                <a:cs typeface="B Titr" pitchFamily="2" charset="-78"/>
              </a:rPr>
              <a:t> کاهش می یابد</a:t>
            </a:r>
            <a:r>
              <a:rPr lang="fa-IR" sz="2800" dirty="0" smtClean="0">
                <a:cs typeface="B Titr" pitchFamily="2" charset="-78"/>
              </a:rPr>
              <a:t>.</a:t>
            </a:r>
          </a:p>
          <a:p>
            <a:pPr marL="514350" indent="-514350" algn="just" rtl="1"/>
            <a:r>
              <a:rPr lang="fa-IR" sz="2800" dirty="0" smtClean="0">
                <a:solidFill>
                  <a:srgbClr val="FF0000"/>
                </a:solidFill>
                <a:cs typeface="B Titr" pitchFamily="2" charset="-78"/>
              </a:rPr>
              <a:t>کاربرد:</a:t>
            </a:r>
          </a:p>
          <a:p>
            <a:pPr marL="514350" indent="-514350" algn="just" rtl="1"/>
            <a:r>
              <a:rPr lang="fa-IR" sz="2800" dirty="0" smtClean="0">
                <a:cs typeface="B Titr" pitchFamily="2" charset="-78"/>
              </a:rPr>
              <a:t> </a:t>
            </a:r>
            <a:r>
              <a:rPr lang="fa-IR" sz="2800" dirty="0">
                <a:cs typeface="B Titr" pitchFamily="2" charset="-78"/>
              </a:rPr>
              <a:t>جراحی لیزری زمانی کاربرد دارد که درمان دارویی برای کاهش فشار داخل چشم موثر نبوده باشد</a:t>
            </a:r>
            <a:r>
              <a:rPr lang="fa-IR" sz="2800" dirty="0" smtClean="0">
                <a:cs typeface="B Titr" pitchFamily="2" charset="-78"/>
              </a:rPr>
              <a:t>.</a:t>
            </a:r>
          </a:p>
          <a:p>
            <a:pPr marL="514350" indent="-514350" algn="just" rtl="1"/>
            <a:r>
              <a:rPr lang="fa-IR" sz="2800" dirty="0" smtClean="0">
                <a:solidFill>
                  <a:srgbClr val="FF0000"/>
                </a:solidFill>
                <a:cs typeface="B Titr" pitchFamily="2" charset="-78"/>
              </a:rPr>
              <a:t>منع مصرف:</a:t>
            </a:r>
          </a:p>
          <a:p>
            <a:pPr marL="514350" indent="-514350" algn="just" rtl="1"/>
            <a:r>
              <a:rPr lang="fa-IR" sz="2800" dirty="0" smtClean="0">
                <a:cs typeface="B Titr" pitchFamily="2" charset="-78"/>
              </a:rPr>
              <a:t> </a:t>
            </a:r>
            <a:r>
              <a:rPr lang="fa-IR" sz="2800" dirty="0">
                <a:cs typeface="B Titr" pitchFamily="2" charset="-78"/>
              </a:rPr>
              <a:t>وقتی که شبکیه ترابکولا به علت نزدیکی به زاویه کاملا قابل تشخیص نباشد، استفاده از این روش ممنوع است. </a:t>
            </a:r>
            <a:endParaRPr lang="fa-IR" sz="2800" dirty="0" smtClean="0">
              <a:cs typeface="B Titr" pitchFamily="2" charset="-78"/>
            </a:endParaRPr>
          </a:p>
          <a:p>
            <a:pPr marL="514350" indent="-514350" algn="just" rtl="1"/>
            <a:r>
              <a:rPr lang="fa-IR" sz="2800" dirty="0" smtClean="0">
                <a:solidFill>
                  <a:srgbClr val="FF0000"/>
                </a:solidFill>
                <a:cs typeface="B Titr" pitchFamily="2" charset="-78"/>
              </a:rPr>
              <a:t>عوارض:</a:t>
            </a:r>
          </a:p>
          <a:p>
            <a:pPr marL="514350" indent="-514350" algn="just" rtl="1"/>
            <a:r>
              <a:rPr lang="fa-IR" sz="2800" dirty="0" smtClean="0">
                <a:cs typeface="B Titr" pitchFamily="2" charset="-78"/>
              </a:rPr>
              <a:t>از </a:t>
            </a:r>
            <a:r>
              <a:rPr lang="fa-IR" sz="2800" dirty="0">
                <a:cs typeface="B Titr" pitchFamily="2" charset="-78"/>
              </a:rPr>
              <a:t>عوارض احتمالی این روش، افزایش موقتی فشار داخل چشمی(معمولا 2 ساعت پس از جراحی) است که ممکن است این افزایش دائمی شود. بررسی </a:t>
            </a:r>
            <a:r>
              <a:rPr lang="en-US" sz="2800" dirty="0">
                <a:cs typeface="B Titr" pitchFamily="2" charset="-78"/>
              </a:rPr>
              <a:t>IOP</a:t>
            </a:r>
            <a:r>
              <a:rPr lang="fa-IR" sz="2800" dirty="0">
                <a:cs typeface="B Titr" pitchFamily="2" charset="-78"/>
              </a:rPr>
              <a:t> بلافاصله در دوره پس از جراحی ضروری است. </a:t>
            </a:r>
            <a:endParaRPr lang="en-US" sz="2800" dirty="0">
              <a:cs typeface="B Titr" pitchFamily="2" charset="-78"/>
            </a:endParaRPr>
          </a:p>
        </p:txBody>
      </p:sp>
    </p:spTree>
    <p:extLst>
      <p:ext uri="{BB962C8B-B14F-4D97-AF65-F5344CB8AC3E}">
        <p14:creationId xmlns:p14="http://schemas.microsoft.com/office/powerpoint/2010/main" val="2473185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solidFill>
                  <a:srgbClr val="FF0000"/>
                </a:solidFill>
                <a:cs typeface="B Titr" pitchFamily="2" charset="-78"/>
              </a:rPr>
              <a:t>2) ایریدوتومی محیطی:</a:t>
            </a:r>
            <a:endParaRPr lang="fa-IR" sz="4400" b="1" dirty="0">
              <a:solidFill>
                <a:srgbClr val="FF0000"/>
              </a:solidFill>
            </a:endParaRPr>
          </a:p>
        </p:txBody>
      </p:sp>
      <p:sp>
        <p:nvSpPr>
          <p:cNvPr id="3" name="Content Placeholder 2"/>
          <p:cNvSpPr>
            <a:spLocks noGrp="1"/>
          </p:cNvSpPr>
          <p:nvPr>
            <p:ph sz="quarter" idx="1"/>
          </p:nvPr>
        </p:nvSpPr>
        <p:spPr/>
        <p:txBody>
          <a:bodyPr>
            <a:normAutofit/>
          </a:bodyPr>
          <a:lstStyle/>
          <a:p>
            <a:pPr algn="just"/>
            <a:r>
              <a:rPr lang="fa-IR" sz="2000" b="1" dirty="0" smtClean="0"/>
              <a:t>به وسیله اشعه لیزر یک روزنه در عنبیه ایجاد می شود تا انسداد پاپیلار برطرف شود. </a:t>
            </a:r>
          </a:p>
          <a:p>
            <a:pPr algn="just">
              <a:buNone/>
            </a:pPr>
            <a:endParaRPr lang="fa-IR" sz="2000" b="1" dirty="0" smtClean="0"/>
          </a:p>
          <a:p>
            <a:pPr algn="just">
              <a:buNone/>
            </a:pPr>
            <a:endParaRPr lang="fa-IR" sz="2000" b="1" dirty="0" smtClean="0"/>
          </a:p>
          <a:p>
            <a:pPr algn="just"/>
            <a:r>
              <a:rPr lang="fa-IR" sz="2000" b="1" dirty="0" smtClean="0"/>
              <a:t>در تورم قرنیه استفاده از  این روش ممنوع است، زیرا تورم قرنیه مانع تمرکز مناسب پرتوهای لیزر و اعمال نیروهای کافی بر سطح عنبیه می شود. </a:t>
            </a:r>
          </a:p>
          <a:p>
            <a:pPr algn="just"/>
            <a:endParaRPr lang="fa-IR" sz="2000" b="1" dirty="0" smtClean="0"/>
          </a:p>
          <a:p>
            <a:pPr algn="just">
              <a:buNone/>
            </a:pPr>
            <a:endParaRPr lang="fa-IR" sz="2000" b="1" dirty="0" smtClean="0"/>
          </a:p>
          <a:p>
            <a:pPr algn="just"/>
            <a:r>
              <a:rPr lang="fa-IR" sz="2000" b="1" dirty="0" smtClean="0"/>
              <a:t>عوارض احتمالی این روش شامل سوختگی قرنیه، عدسی یا شبکیه ، افزایش موقتی فشار داخل چشم، بسته شدن ایریدوتومی، یووئیت و تاری دید می باشد.</a:t>
            </a:r>
          </a:p>
          <a:p>
            <a:pPr algn="just"/>
            <a:r>
              <a:rPr lang="fa-IR" sz="2000" b="1" dirty="0" smtClean="0"/>
              <a:t> به منظور پیشگیری از انسداد مجدد در ایریدوتومی، معمولا از پیلوکارپین استفاده می شود. </a:t>
            </a:r>
            <a:endParaRPr lang="en-US" sz="2000" b="1" dirty="0" smtClean="0"/>
          </a:p>
          <a:p>
            <a:pPr algn="just"/>
            <a:endParaRPr lang="en-US" sz="2000" b="1" dirty="0" smtClean="0"/>
          </a:p>
          <a:p>
            <a:endParaRPr lang="fa-I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071546"/>
            <a:ext cx="7786742" cy="6186309"/>
          </a:xfrm>
          <a:prstGeom prst="rect">
            <a:avLst/>
          </a:prstGeom>
          <a:solidFill>
            <a:srgbClr val="92D050"/>
          </a:solidFill>
        </p:spPr>
        <p:txBody>
          <a:bodyPr wrap="square" rtlCol="0">
            <a:spAutoFit/>
          </a:bodyPr>
          <a:lstStyle/>
          <a:p>
            <a:pPr algn="just" rtl="1"/>
            <a:r>
              <a:rPr lang="fa-IR" sz="3600" b="1" dirty="0" smtClean="0">
                <a:solidFill>
                  <a:schemeClr val="tx1">
                    <a:lumMod val="95000"/>
                    <a:lumOff val="5000"/>
                  </a:schemeClr>
                </a:solidFill>
                <a:cs typeface="B Titr" pitchFamily="2" charset="-78"/>
              </a:rPr>
              <a:t>گلوکـــوم</a:t>
            </a:r>
            <a:endParaRPr lang="en-US" sz="3600" b="1" dirty="0" smtClean="0">
              <a:solidFill>
                <a:schemeClr val="tx1">
                  <a:lumMod val="95000"/>
                  <a:lumOff val="5000"/>
                </a:schemeClr>
              </a:solidFill>
              <a:cs typeface="B Titr" pitchFamily="2" charset="-78"/>
            </a:endParaRPr>
          </a:p>
          <a:p>
            <a:pPr algn="just" rtl="1"/>
            <a:endParaRPr lang="en-US" sz="3600" b="1" dirty="0">
              <a:solidFill>
                <a:schemeClr val="tx1">
                  <a:lumMod val="95000"/>
                  <a:lumOff val="5000"/>
                </a:schemeClr>
              </a:solidFill>
              <a:cs typeface="B Titr" pitchFamily="2" charset="-78"/>
            </a:endParaRPr>
          </a:p>
          <a:p>
            <a:pPr algn="just" rtl="1"/>
            <a:r>
              <a:rPr lang="fa-IR" sz="3600" b="1" dirty="0">
                <a:solidFill>
                  <a:schemeClr val="tx1">
                    <a:lumMod val="95000"/>
                    <a:lumOff val="5000"/>
                  </a:schemeClr>
                </a:solidFill>
                <a:cs typeface="B Titr" pitchFamily="2" charset="-78"/>
              </a:rPr>
              <a:t>گلوکوم اصطلاحی است که به منظور توصیف دسته ای از بیماری های چشم به کار برده می شود که با تخریب عصب بینایی همراه می باشد. </a:t>
            </a:r>
            <a:endParaRPr lang="fa-IR" sz="3600" b="1" dirty="0" smtClean="0">
              <a:solidFill>
                <a:schemeClr val="tx1">
                  <a:lumMod val="95000"/>
                  <a:lumOff val="5000"/>
                </a:schemeClr>
              </a:solidFill>
              <a:cs typeface="B Titr" pitchFamily="2" charset="-78"/>
            </a:endParaRPr>
          </a:p>
          <a:p>
            <a:pPr algn="just" rtl="1"/>
            <a:r>
              <a:rPr lang="fa-IR" sz="3600" b="1" dirty="0" smtClean="0">
                <a:solidFill>
                  <a:schemeClr val="tx1">
                    <a:lumMod val="95000"/>
                    <a:lumOff val="5000"/>
                  </a:schemeClr>
                </a:solidFill>
                <a:cs typeface="B Titr" pitchFamily="2" charset="-78"/>
              </a:rPr>
              <a:t>در </a:t>
            </a:r>
            <a:r>
              <a:rPr lang="fa-IR" sz="3600" b="1" dirty="0">
                <a:solidFill>
                  <a:schemeClr val="tx1">
                    <a:lumMod val="95000"/>
                    <a:lumOff val="5000"/>
                  </a:schemeClr>
                </a:solidFill>
                <a:cs typeface="B Titr" pitchFamily="2" charset="-78"/>
              </a:rPr>
              <a:t>گذشته ، افزایش فشار داخل چشم موجب آسیب عصب بینایی و لایه های عصب فیبری می گردد اما درجه آسیب به طور وسیعی متغیر است</a:t>
            </a:r>
            <a:r>
              <a:rPr lang="fa-IR" sz="3600" b="1" dirty="0" smtClean="0">
                <a:solidFill>
                  <a:schemeClr val="tx1">
                    <a:lumMod val="95000"/>
                    <a:lumOff val="5000"/>
                  </a:schemeClr>
                </a:solidFill>
                <a:cs typeface="B Titr" pitchFamily="2" charset="-78"/>
              </a:rPr>
              <a:t>.</a:t>
            </a:r>
          </a:p>
          <a:p>
            <a:pPr algn="just" rtl="1"/>
            <a:r>
              <a:rPr lang="fa-IR" sz="3600" b="1" dirty="0" smtClean="0">
                <a:solidFill>
                  <a:schemeClr val="tx1">
                    <a:lumMod val="95000"/>
                    <a:lumOff val="5000"/>
                  </a:schemeClr>
                </a:solidFill>
                <a:cs typeface="B Titr" pitchFamily="2" charset="-78"/>
              </a:rPr>
              <a:t> </a:t>
            </a:r>
            <a:r>
              <a:rPr lang="fa-IR" sz="3600" b="1" dirty="0">
                <a:solidFill>
                  <a:schemeClr val="tx1">
                    <a:lumMod val="95000"/>
                    <a:lumOff val="5000"/>
                  </a:schemeClr>
                </a:solidFill>
                <a:cs typeface="B Titr" pitchFamily="2" charset="-78"/>
              </a:rPr>
              <a:t>تخریب عصب بینایی در ارتباط با افزایش فشار داخل چشم به علت احتقان مایع زلالیه در چشم است. در تعدادی از افراد که دچار فقدان بینایی می شوند، فشار چشم طبیعی است. </a:t>
            </a:r>
            <a:endParaRPr lang="en-US" sz="3600" b="1" dirty="0">
              <a:solidFill>
                <a:schemeClr val="tx1">
                  <a:lumMod val="95000"/>
                  <a:lumOff val="5000"/>
                </a:schemeClr>
              </a:solidFill>
              <a:cs typeface="B Titr" pitchFamily="2" charset="-78"/>
            </a:endParaRPr>
          </a:p>
          <a:p>
            <a:pPr algn="just"/>
            <a:endParaRPr lang="en-US" sz="3600" b="1" dirty="0">
              <a:solidFill>
                <a:schemeClr val="tx1">
                  <a:lumMod val="95000"/>
                  <a:lumOff val="5000"/>
                </a:schemeClr>
              </a:solidFill>
              <a:cs typeface="B Titr" pitchFamily="2" charset="-78"/>
            </a:endParaRPr>
          </a:p>
        </p:txBody>
      </p:sp>
    </p:spTree>
    <p:extLst>
      <p:ext uri="{BB962C8B-B14F-4D97-AF65-F5344CB8AC3E}">
        <p14:creationId xmlns:p14="http://schemas.microsoft.com/office/powerpoint/2010/main" val="746202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400" b="1" dirty="0" smtClean="0">
                <a:solidFill>
                  <a:srgbClr val="FF0000"/>
                </a:solidFill>
                <a:cs typeface="B Titr" pitchFamily="2" charset="-78"/>
              </a:rPr>
              <a:t>3) روش های فیلترینگ:</a:t>
            </a:r>
            <a:br>
              <a:rPr lang="fa-IR" sz="4400" b="1" dirty="0" smtClean="0">
                <a:solidFill>
                  <a:srgbClr val="FF0000"/>
                </a:solidFill>
                <a:cs typeface="B Titr" pitchFamily="2" charset="-78"/>
              </a:rPr>
            </a:br>
            <a:r>
              <a:rPr lang="fa-IR" sz="4400" b="1" dirty="0" smtClean="0">
                <a:solidFill>
                  <a:srgbClr val="FF0000"/>
                </a:solidFill>
                <a:cs typeface="B Titr" pitchFamily="2" charset="-78"/>
              </a:rPr>
              <a:t>ترابیکولکتومی:</a:t>
            </a:r>
            <a:endParaRPr lang="fa-IR" sz="4400"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fa-IR" sz="2800" dirty="0" smtClean="0">
                <a:cs typeface="B Titr" pitchFamily="2" charset="-78"/>
              </a:rPr>
              <a:t>متداول ترین روش جراحی برای درمان گلوکوم، مزمن است.</a:t>
            </a:r>
          </a:p>
          <a:p>
            <a:pPr>
              <a:buNone/>
            </a:pPr>
            <a:r>
              <a:rPr lang="fa-IR" sz="2800" dirty="0" smtClean="0">
                <a:cs typeface="B Titr" pitchFamily="2" charset="-78"/>
              </a:rPr>
              <a:t> یک منفذ یا فیستول در شبکه ترابکولار به منظور تخلیه زلالیه از اتاق قدامی به فضای زیر ملتحمه(جمع آوری مایع به بیرون چشم) ایجاد می شود که از آن جا به کیسه نرمی می ریزد تا از آن طریق جریان یافته و وارد ساختمان های مسیر عادی تخلیه نشود. </a:t>
            </a:r>
          </a:p>
          <a:p>
            <a:pPr>
              <a:buNone/>
            </a:pPr>
            <a:r>
              <a:rPr lang="fa-IR" sz="2800" dirty="0" smtClean="0">
                <a:cs typeface="B Titr" pitchFamily="2" charset="-78"/>
              </a:rPr>
              <a:t>در نتیجه کیسه تصفیه یادشده جریان یافتن زلالیه و خروج آن به مسیرهای متفاوتی نظیر جذب از طریق عروق ملتحمه و یا مخلوط شدن با اشک را میسر می سازد. </a:t>
            </a:r>
          </a:p>
          <a:p>
            <a:pPr>
              <a:buNone/>
            </a:pPr>
            <a:r>
              <a:rPr lang="fa-IR" sz="2800" dirty="0" smtClean="0">
                <a:cs typeface="B Titr" pitchFamily="2" charset="-78"/>
              </a:rPr>
              <a:t>ترابکولکتومی یک روش تصفیه استاندارد است که برای خارج کردن قسمتی از شبکیه ترابکولار به کار می رود. </a:t>
            </a:r>
          </a:p>
          <a:p>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solidFill>
                  <a:srgbClr val="FF0000"/>
                </a:solidFill>
              </a:rPr>
              <a:t>عوارض ترابیکولکتومی:</a:t>
            </a:r>
            <a:endParaRPr lang="fa-IR" sz="3600"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fa-IR" sz="2400" dirty="0" smtClean="0">
                <a:cs typeface="B Titr" pitchFamily="2" charset="-78"/>
              </a:rPr>
              <a:t>عوارض شامل :</a:t>
            </a:r>
          </a:p>
          <a:p>
            <a:pPr>
              <a:buNone/>
            </a:pPr>
            <a:r>
              <a:rPr lang="fa-IR" sz="2400" dirty="0" smtClean="0">
                <a:cs typeface="B Titr" pitchFamily="2" charset="-78"/>
              </a:rPr>
              <a:t>خونریزی</a:t>
            </a:r>
          </a:p>
          <a:p>
            <a:pPr>
              <a:buNone/>
            </a:pPr>
            <a:r>
              <a:rPr lang="fa-IR" sz="2400" dirty="0" smtClean="0">
                <a:cs typeface="B Titr" pitchFamily="2" charset="-78"/>
              </a:rPr>
              <a:t>کاهش فشار داخلی چشم یا افزایش فشار داخل چشم</a:t>
            </a:r>
          </a:p>
          <a:p>
            <a:pPr>
              <a:buNone/>
            </a:pPr>
            <a:r>
              <a:rPr lang="fa-IR" sz="2400" dirty="0" smtClean="0">
                <a:cs typeface="B Titr" pitchFamily="2" charset="-78"/>
              </a:rPr>
              <a:t>یووئیت، </a:t>
            </a:r>
          </a:p>
          <a:p>
            <a:pPr>
              <a:buNone/>
            </a:pPr>
            <a:r>
              <a:rPr lang="fa-IR" sz="2400" dirty="0" smtClean="0">
                <a:cs typeface="B Titr" pitchFamily="2" charset="-78"/>
              </a:rPr>
              <a:t>کاتاراکت</a:t>
            </a:r>
          </a:p>
          <a:p>
            <a:pPr>
              <a:buNone/>
            </a:pPr>
            <a:r>
              <a:rPr lang="fa-IR" sz="2400" dirty="0" smtClean="0">
                <a:cs typeface="B Titr" pitchFamily="2" charset="-78"/>
              </a:rPr>
              <a:t> ایجاد تاول نارس</a:t>
            </a:r>
          </a:p>
          <a:p>
            <a:pPr>
              <a:buNone/>
            </a:pPr>
            <a:r>
              <a:rPr lang="fa-IR" sz="2400" dirty="0" smtClean="0">
                <a:cs typeface="B Titr" pitchFamily="2" charset="-78"/>
              </a:rPr>
              <a:t>نشت از تاول </a:t>
            </a:r>
          </a:p>
          <a:p>
            <a:pPr>
              <a:buNone/>
            </a:pPr>
            <a:r>
              <a:rPr lang="fa-IR" sz="2400" dirty="0" smtClean="0">
                <a:cs typeface="B Titr" pitchFamily="2" charset="-78"/>
              </a:rPr>
              <a:t>اندوفتالمیت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400" dirty="0" smtClean="0">
                <a:solidFill>
                  <a:srgbClr val="FF0000"/>
                </a:solidFill>
                <a:cs typeface="B Titr" pitchFamily="2" charset="-78"/>
              </a:rPr>
              <a:t>در روش تصفیه گلوکوم یعنی ترابیکولکتومی:</a:t>
            </a:r>
            <a:endParaRPr lang="fa-IR" sz="4400"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fa-IR" sz="2800" dirty="0" smtClean="0">
                <a:cs typeface="B Titr" pitchFamily="2" charset="-78"/>
              </a:rPr>
              <a:t>بر خلاف سایر روش های جراحی، هدف بهبود نسبی زخم جراحی است، زیرا امکان بسته شدن مجرای جدید با تشکیل بافت اسکار و نسج فیبری عروقی وجود دارد.</a:t>
            </a:r>
          </a:p>
          <a:p>
            <a:r>
              <a:rPr lang="fa-IR" sz="2800" dirty="0" smtClean="0">
                <a:cs typeface="B Titr" pitchFamily="2" charset="-78"/>
              </a:rPr>
              <a:t> با کمک  داروهای ضد تشکیل فیبر از جمله میتومایسین(</a:t>
            </a:r>
            <a:r>
              <a:rPr lang="en-US" sz="2800" dirty="0" smtClean="0">
                <a:cs typeface="B Titr" pitchFamily="2" charset="-78"/>
              </a:rPr>
              <a:t>MUTAMYCIN</a:t>
            </a:r>
            <a:r>
              <a:rPr lang="fa-IR" sz="2800" dirty="0" smtClean="0">
                <a:cs typeface="B Titr" pitchFamily="2" charset="-78"/>
              </a:rPr>
              <a:t>) از تشکیل بافت اسکار جلوگیری می شود.</a:t>
            </a:r>
          </a:p>
          <a:p>
            <a:r>
              <a:rPr lang="fa-IR" sz="2800" dirty="0" smtClean="0">
                <a:cs typeface="B Titr" pitchFamily="2" charset="-78"/>
              </a:rPr>
              <a:t> به علت اثرات قوی این دارو، صرفا ضمن انجام عمل جراحی به کار می رود. </a:t>
            </a:r>
          </a:p>
          <a:p>
            <a:r>
              <a:rPr lang="fa-IR" sz="2800" dirty="0" smtClean="0">
                <a:cs typeface="B Titr" pitchFamily="2" charset="-78"/>
              </a:rPr>
              <a:t>استفاده کردن از این ترکیبات نیز مشابه همه ترکیبات ضد نئوپلاسم، نیازمند توجهات خاص قبل، حین و پس از مصرف خواهد شد. </a:t>
            </a:r>
            <a:endParaRPr lang="en-US" sz="2800" dirty="0" smtClean="0">
              <a:cs typeface="B Titr" pitchFamily="2" charset="-78"/>
            </a:endParaRPr>
          </a:p>
          <a:p>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4)سایر روشها:</a:t>
            </a:r>
            <a:endParaRPr lang="fa-IR" dirty="0">
              <a:solidFill>
                <a:srgbClr val="FF0000"/>
              </a:solidFill>
            </a:endParaRPr>
          </a:p>
        </p:txBody>
      </p:sp>
      <p:sp>
        <p:nvSpPr>
          <p:cNvPr id="3" name="Content Placeholder 2"/>
          <p:cNvSpPr>
            <a:spLocks noGrp="1"/>
          </p:cNvSpPr>
          <p:nvPr>
            <p:ph sz="quarter" idx="1"/>
          </p:nvPr>
        </p:nvSpPr>
        <p:spPr/>
        <p:txBody>
          <a:bodyPr>
            <a:noAutofit/>
          </a:bodyPr>
          <a:lstStyle/>
          <a:p>
            <a:pPr algn="just"/>
            <a:r>
              <a:rPr lang="fa-IR" sz="2800" b="1" dirty="0" smtClean="0">
                <a:solidFill>
                  <a:srgbClr val="FF0000"/>
                </a:solidFill>
                <a:cs typeface="B Titr" pitchFamily="2" charset="-78"/>
              </a:rPr>
              <a:t>سیستم تخلیه یا شانت: </a:t>
            </a:r>
            <a:r>
              <a:rPr lang="fa-IR" sz="2800" b="1" dirty="0" smtClean="0">
                <a:cs typeface="B Titr" pitchFamily="2" charset="-78"/>
              </a:rPr>
              <a:t>لوله های بازی هستند که در فضای اتاق قدامی تعبیه شده و مایع زلالیه را به یک مخزن در فضای ملتحمه هدایت می کنند. این لوله ها در زمانی به کار می روند که انجام دادن یک یا بیش از یک ترابکولکتومی و استفاده از داروهای آنتی فیبروتیک، قادر به رفع مشکل نباشند. یک کپسول لیفی در اطراف صفحه فوق صلبیه ای ایجاد شده و زلالیه را فیلتر می کند که بدان وسیله جریان خروجی را تنظیم کرده و </a:t>
            </a:r>
            <a:r>
              <a:rPr lang="en-US" sz="2800" b="1" dirty="0" smtClean="0">
                <a:cs typeface="B Titr" pitchFamily="2" charset="-78"/>
              </a:rPr>
              <a:t>IOP </a:t>
            </a:r>
            <a:r>
              <a:rPr lang="fa-IR" sz="2800" b="1" dirty="0" smtClean="0">
                <a:cs typeface="B Titr" pitchFamily="2" charset="-78"/>
              </a:rPr>
              <a:t> را کنترل می کند. </a:t>
            </a:r>
            <a:endParaRPr lang="en-US" sz="2800" b="1" dirty="0" smtClean="0">
              <a:cs typeface="B Titr" pitchFamily="2" charset="-78"/>
            </a:endParaRPr>
          </a:p>
          <a:p>
            <a:pPr algn="just"/>
            <a:r>
              <a:rPr lang="fa-IR" sz="2800" b="1" dirty="0" smtClean="0">
                <a:solidFill>
                  <a:srgbClr val="FF0000"/>
                </a:solidFill>
                <a:cs typeface="B Titr" pitchFamily="2" charset="-78"/>
              </a:rPr>
              <a:t>جراحی ترابکتوم </a:t>
            </a:r>
            <a:r>
              <a:rPr lang="fa-IR" sz="2800" b="1" dirty="0" smtClean="0">
                <a:cs typeface="B Titr" pitchFamily="2" charset="-78"/>
              </a:rPr>
              <a:t>برای بیمارانی که افزایش داخل چشم آن ها با درمان دارویی و ترابکولوپلاستی لیزری کنترل نشده، استفاده می شود. این روش کمی تهاجمی مخصوصا برای بهبود تخلیه مایعات از چشم و برای تعادل فشار داخل چشم به کار می رود. با این روش عصب بینایی آسیب نمی بیند و آسیب بینایی به حداقل می رسد. جراحی با ایجاد یک برش کوچک انجام می شود و نیازی به ایجاد سوراخ در دیواره یا فیلترینگ خارجی یا استفاده از کاشت ندارد. </a:t>
            </a:r>
            <a:endParaRPr lang="en-US" sz="2800" b="1" dirty="0" smtClean="0">
              <a:cs typeface="B Titr" pitchFamily="2" charset="-78"/>
            </a:endParaRPr>
          </a:p>
          <a:p>
            <a:pPr algn="just"/>
            <a:endParaRPr lang="en-US" sz="2800" b="1" dirty="0" smtClean="0">
              <a:cs typeface="B Titr" pitchFamily="2" charset="-78"/>
            </a:endParaRPr>
          </a:p>
          <a:p>
            <a:endParaRPr lang="fa-I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0"/>
            <a:ext cx="7772400" cy="2677656"/>
          </a:xfrm>
          <a:prstGeom prst="rect">
            <a:avLst/>
          </a:prstGeom>
          <a:noFill/>
        </p:spPr>
        <p:txBody>
          <a:bodyPr wrap="square" rtlCol="0">
            <a:spAutoFit/>
          </a:bodyPr>
          <a:lstStyle/>
          <a:p>
            <a:pPr algn="just" rtl="1"/>
            <a:r>
              <a:rPr lang="fa-IR" sz="2800" b="1" dirty="0">
                <a:solidFill>
                  <a:schemeClr val="tx1">
                    <a:lumMod val="85000"/>
                    <a:lumOff val="15000"/>
                  </a:schemeClr>
                </a:solidFill>
                <a:cs typeface="B Titr" pitchFamily="2" charset="-78"/>
              </a:rPr>
              <a:t>اقدامات پرستاری </a:t>
            </a:r>
            <a:endParaRPr lang="fa-IR" sz="2800" b="1" dirty="0" smtClean="0">
              <a:solidFill>
                <a:schemeClr val="tx1">
                  <a:lumMod val="85000"/>
                  <a:lumOff val="15000"/>
                </a:schemeClr>
              </a:solidFill>
              <a:cs typeface="B Titr" pitchFamily="2" charset="-78"/>
            </a:endParaRPr>
          </a:p>
          <a:p>
            <a:pPr algn="just" rtl="1"/>
            <a:endParaRPr lang="en-US" sz="2800" dirty="0">
              <a:solidFill>
                <a:schemeClr val="tx1">
                  <a:lumMod val="85000"/>
                  <a:lumOff val="15000"/>
                </a:schemeClr>
              </a:solidFill>
              <a:cs typeface="B Titr" pitchFamily="2" charset="-78"/>
            </a:endParaRPr>
          </a:p>
          <a:p>
            <a:pPr algn="just" rtl="1"/>
            <a:r>
              <a:rPr lang="fa-IR" sz="2800" dirty="0">
                <a:solidFill>
                  <a:schemeClr val="tx1">
                    <a:lumMod val="85000"/>
                    <a:lumOff val="15000"/>
                  </a:schemeClr>
                </a:solidFill>
                <a:cs typeface="B Titr" pitchFamily="2" charset="-78"/>
              </a:rPr>
              <a:t>پرستاران در مراکز مختلف با بیماران مبتلا به گلوکوم برخورد دارند. پرستار در برخورد با بیمارانی که حتی سال هاست تحت درمان قرار دارند، بایستی از نظر سطح دانش بیمار و عوارض برنامه درمانی سنجش هایی به عمل آورد. </a:t>
            </a:r>
            <a:endParaRPr lang="en-US" sz="2800" dirty="0">
              <a:solidFill>
                <a:schemeClr val="tx1">
                  <a:lumMod val="85000"/>
                  <a:lumOff val="15000"/>
                </a:schemeClr>
              </a:solidFill>
              <a:cs typeface="B Titr" pitchFamily="2" charset="-78"/>
            </a:endParaRPr>
          </a:p>
          <a:p>
            <a:pPr algn="just" rtl="1"/>
            <a:endParaRPr lang="en-US" sz="2800" dirty="0">
              <a:solidFill>
                <a:schemeClr val="tx1">
                  <a:lumMod val="85000"/>
                  <a:lumOff val="15000"/>
                </a:schemeClr>
              </a:solidFill>
              <a:cs typeface="B Titr" pitchFamily="2" charset="-78"/>
            </a:endParaRPr>
          </a:p>
        </p:txBody>
      </p:sp>
    </p:spTree>
    <p:extLst>
      <p:ext uri="{BB962C8B-B14F-4D97-AF65-F5344CB8AC3E}">
        <p14:creationId xmlns:p14="http://schemas.microsoft.com/office/powerpoint/2010/main" val="1406155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214"/>
            <a:ext cx="7772400" cy="1774852"/>
          </a:xfrm>
          <a:gradFill flip="none" rotWithShape="1">
            <a:gsLst>
              <a:gs pos="0">
                <a:srgbClr val="DD6251">
                  <a:tint val="66000"/>
                  <a:satMod val="160000"/>
                </a:srgbClr>
              </a:gs>
              <a:gs pos="50000">
                <a:srgbClr val="DD6251">
                  <a:tint val="44500"/>
                  <a:satMod val="160000"/>
                </a:srgbClr>
              </a:gs>
              <a:gs pos="100000">
                <a:srgbClr val="DD6251">
                  <a:tint val="23500"/>
                  <a:satMod val="160000"/>
                </a:srgbClr>
              </a:gs>
            </a:gsLst>
            <a:lin ang="8100000" scaled="1"/>
            <a:tileRect/>
          </a:gradFill>
        </p:spPr>
        <p:txBody>
          <a:bodyPr>
            <a:noAutofit/>
          </a:bodyPr>
          <a:lstStyle/>
          <a:p>
            <a:pPr algn="r"/>
            <a:r>
              <a:rPr lang="fa-IR" b="1" dirty="0" smtClean="0">
                <a:solidFill>
                  <a:srgbClr val="FF0000"/>
                </a:solidFill>
                <a:cs typeface="B Titr" pitchFamily="2" charset="-78"/>
              </a:rPr>
              <a:t>آموزش نحوه مراقبت از خود: </a:t>
            </a:r>
            <a:br>
              <a:rPr lang="fa-IR" b="1" dirty="0" smtClean="0">
                <a:solidFill>
                  <a:srgbClr val="FF0000"/>
                </a:solidFill>
                <a:cs typeface="B Titr" pitchFamily="2" charset="-78"/>
              </a:rPr>
            </a:br>
            <a:endParaRPr lang="fa-IR" dirty="0">
              <a:solidFill>
                <a:srgbClr val="FF0000"/>
              </a:solidFill>
            </a:endParaRPr>
          </a:p>
        </p:txBody>
      </p:sp>
      <p:sp>
        <p:nvSpPr>
          <p:cNvPr id="3" name="Content Placeholder 2"/>
          <p:cNvSpPr>
            <a:spLocks noGrp="1"/>
          </p:cNvSpPr>
          <p:nvPr>
            <p:ph sz="quarter" idx="1"/>
          </p:nvPr>
        </p:nvSpPr>
        <p:spPr>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path path="circle">
              <a:fillToRect l="50000" t="50000" r="50000" b="50000"/>
            </a:path>
            <a:tileRect/>
          </a:gradFill>
        </p:spPr>
        <p:txBody>
          <a:bodyPr>
            <a:normAutofit fontScale="92500" lnSpcReduction="20000"/>
          </a:bodyPr>
          <a:lstStyle/>
          <a:p>
            <a:pPr algn="just">
              <a:buNone/>
            </a:pPr>
            <a:r>
              <a:rPr lang="fa-IR" sz="2800" dirty="0" smtClean="0">
                <a:solidFill>
                  <a:schemeClr val="tx1">
                    <a:lumMod val="85000"/>
                    <a:lumOff val="15000"/>
                  </a:schemeClr>
                </a:solidFill>
                <a:cs typeface="B Titr" pitchFamily="2" charset="-78"/>
              </a:rPr>
              <a:t>1)از آن جا که این بیماران به صورت مادام العمر از دارو استفاده می کنند، آموزش به بیماران از اهمیت خاصی برخوردار است.</a:t>
            </a:r>
          </a:p>
          <a:p>
            <a:pPr algn="just">
              <a:buNone/>
            </a:pPr>
            <a:r>
              <a:rPr lang="fa-IR" sz="2800" dirty="0" smtClean="0">
                <a:solidFill>
                  <a:schemeClr val="tx1">
                    <a:lumMod val="85000"/>
                    <a:lumOff val="15000"/>
                  </a:schemeClr>
                </a:solidFill>
                <a:cs typeface="B Titr" pitchFamily="2" charset="-78"/>
              </a:rPr>
              <a:t>2) ماهیت بیماری و اهمیت رعایت کامل برنامه مصرف دارو باید برای هر بیمار به طور اختصاصی شرح داده شوند. </a:t>
            </a:r>
          </a:p>
          <a:p>
            <a:pPr algn="just">
              <a:buNone/>
            </a:pPr>
            <a:r>
              <a:rPr lang="fa-IR" sz="2800" dirty="0" smtClean="0">
                <a:solidFill>
                  <a:schemeClr val="tx1">
                    <a:lumMod val="85000"/>
                    <a:lumOff val="15000"/>
                  </a:schemeClr>
                </a:solidFill>
                <a:cs typeface="B Titr" pitchFamily="2" charset="-78"/>
              </a:rPr>
              <a:t>3)برنامه دارویی و اثرات تداخلی داروهای کنترل گلوکوم با سایر داروها باید توضیح داده شوند.</a:t>
            </a:r>
          </a:p>
          <a:p>
            <a:pPr algn="just">
              <a:buNone/>
            </a:pPr>
            <a:r>
              <a:rPr lang="fa-IR" sz="2800" dirty="0" smtClean="0">
                <a:solidFill>
                  <a:schemeClr val="tx1">
                    <a:lumMod val="85000"/>
                    <a:lumOff val="15000"/>
                  </a:schemeClr>
                </a:solidFill>
                <a:cs typeface="B Titr" pitchFamily="2" charset="-78"/>
              </a:rPr>
              <a:t> به عنوان مثال مدر بودن استازولامید(دیاموکس) تاثیر فزاینده ای بر مدر بودن داروهای ضد فشار خون می گذارد.</a:t>
            </a:r>
          </a:p>
          <a:p>
            <a:pPr algn="just">
              <a:buNone/>
            </a:pPr>
            <a:r>
              <a:rPr lang="fa-IR" sz="2800" dirty="0" smtClean="0">
                <a:solidFill>
                  <a:schemeClr val="tx1">
                    <a:lumMod val="85000"/>
                    <a:lumOff val="15000"/>
                  </a:schemeClr>
                </a:solidFill>
                <a:cs typeface="B Titr" pitchFamily="2" charset="-78"/>
              </a:rPr>
              <a:t>4) تاثیر داروهای کنترل گلوکوم بر بینایی نیز باید توضیح داده شود. داروهای میوتیک یا مقلد سمپاتیک موجب تغییر کانون بینایی می شوند؛ بنابرین باید از بیماران خواسته شود تا در جهت یابی محیط اطراف خود کاملا احتیاط کنند. </a:t>
            </a:r>
            <a:endParaRPr lang="en-US" sz="2800" dirty="0" smtClean="0">
              <a:solidFill>
                <a:schemeClr val="tx1">
                  <a:lumMod val="85000"/>
                  <a:lumOff val="15000"/>
                </a:schemeClr>
              </a:solidFill>
              <a:cs typeface="B Titr" pitchFamily="2" charset="-78"/>
            </a:endParaRPr>
          </a:p>
          <a:p>
            <a:pPr algn="just"/>
            <a:endParaRPr lang="en-US" sz="2800" dirty="0" smtClean="0">
              <a:solidFill>
                <a:schemeClr val="tx1">
                  <a:lumMod val="85000"/>
                  <a:lumOff val="15000"/>
                </a:schemeClr>
              </a:solidFill>
              <a:cs typeface="B Titr" pitchFamily="2" charset="-78"/>
            </a:endParaRPr>
          </a:p>
          <a:p>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1524000"/>
            <a:ext cx="8305800" cy="5262979"/>
          </a:xfrm>
          <a:prstGeom prst="rect">
            <a:avLst/>
          </a:prstGeom>
          <a:noFill/>
        </p:spPr>
        <p:txBody>
          <a:bodyPr wrap="square" rtlCol="0">
            <a:spAutoFit/>
          </a:bodyPr>
          <a:lstStyle/>
          <a:p>
            <a:pPr algn="just" rtl="1"/>
            <a:r>
              <a:rPr lang="fa-IR" sz="2800" b="1" dirty="0">
                <a:solidFill>
                  <a:srgbClr val="AD0303"/>
                </a:solidFill>
                <a:cs typeface="B Titr" pitchFamily="2" charset="-78"/>
              </a:rPr>
              <a:t>مراقبت مداوم </a:t>
            </a:r>
            <a:endParaRPr lang="fa-IR" sz="2800" b="1" dirty="0" smtClean="0">
              <a:solidFill>
                <a:srgbClr val="AD0303"/>
              </a:solidFill>
              <a:cs typeface="B Titr" pitchFamily="2" charset="-78"/>
            </a:endParaRPr>
          </a:p>
          <a:p>
            <a:pPr algn="just" rtl="1"/>
            <a:endParaRPr lang="en-US" sz="2800" dirty="0">
              <a:solidFill>
                <a:srgbClr val="AD0303"/>
              </a:solidFill>
              <a:cs typeface="B Titr" pitchFamily="2" charset="-78"/>
            </a:endParaRPr>
          </a:p>
          <a:p>
            <a:pPr algn="just" rtl="1"/>
            <a:r>
              <a:rPr lang="fa-IR" sz="2800" dirty="0">
                <a:solidFill>
                  <a:srgbClr val="AD0303"/>
                </a:solidFill>
                <a:cs typeface="B Titr" pitchFamily="2" charset="-78"/>
              </a:rPr>
              <a:t>بیمارانی که وضعیت بیماری آن ها از شدت بیشتری برخوردار است یا اختلال در سطح عملکرد دارند را می توان به سرویس های خدماتی خاص ارجاع داد. از دست داده دید محیطی در این بیماران حرکت آن ها را دچار مشکل می نماید. بنابراین نیازمند ارجاع به مراکز خدمات نوتوانی مربوطه هستند. همچنین بیمارانی که ملاک های قانونی نابینایی را احراز کرده اند، باید جهت برخورداری از کمک های خاص از طرف دولت معرفی شوند. </a:t>
            </a:r>
            <a:endParaRPr lang="en-US" sz="2800" dirty="0">
              <a:solidFill>
                <a:srgbClr val="AD0303"/>
              </a:solidFill>
              <a:cs typeface="B Titr" pitchFamily="2" charset="-78"/>
            </a:endParaRPr>
          </a:p>
          <a:p>
            <a:pPr algn="just" rtl="1"/>
            <a:r>
              <a:rPr lang="fa-IR" sz="2800" dirty="0">
                <a:solidFill>
                  <a:srgbClr val="AD0303"/>
                </a:solidFill>
                <a:cs typeface="B Titr" pitchFamily="2" charset="-78"/>
              </a:rPr>
              <a:t>اطمینان دادن و حمایت های عاطفی از این بیماران اهمیت زیادی دارد. بیماری مادام العمری که به فقدان احتمالی بینایی می انجامد تبعات روانی جسمانی، اجتماعی و حرفه ای را به همراه دارد. از آن جایی که یک زمینه خانوادگی جهت ابتلا به گلوکوم وجود دارد، انجام معاینات چشم پزشکی اعضای خانواده بیمار هر دوسال یکبار برای تشخیص به موقع گلوکوم توصیه می گردد. </a:t>
            </a:r>
            <a:endParaRPr lang="en-US" sz="2800" dirty="0">
              <a:solidFill>
                <a:srgbClr val="AD0303"/>
              </a:solidFill>
              <a:cs typeface="B Titr" pitchFamily="2" charset="-78"/>
            </a:endParaRPr>
          </a:p>
          <a:p>
            <a:pPr algn="just" rtl="1"/>
            <a:endParaRPr lang="en-US" sz="2800" dirty="0">
              <a:solidFill>
                <a:srgbClr val="AD0303"/>
              </a:solidFill>
              <a:cs typeface="B Titr" pitchFamily="2" charset="-78"/>
            </a:endParaRPr>
          </a:p>
        </p:txBody>
      </p:sp>
    </p:spTree>
    <p:extLst>
      <p:ext uri="{BB962C8B-B14F-4D97-AF65-F5344CB8AC3E}">
        <p14:creationId xmlns:p14="http://schemas.microsoft.com/office/powerpoint/2010/main" val="11947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590800"/>
            <a:ext cx="7086600" cy="1446550"/>
          </a:xfrm>
          <a:prstGeom prst="rect">
            <a:avLst/>
          </a:prstGeom>
          <a:noFill/>
        </p:spPr>
        <p:txBody>
          <a:bodyPr wrap="square" rtlCol="0">
            <a:spAutoFit/>
          </a:bodyPr>
          <a:lstStyle/>
          <a:p>
            <a:pPr algn="ctr"/>
            <a:r>
              <a:rPr lang="fa-IR" sz="4400" dirty="0" smtClean="0">
                <a:solidFill>
                  <a:srgbClr val="FF0000"/>
                </a:solidFill>
                <a:cs typeface="B Titr" pitchFamily="2" charset="-78"/>
              </a:rPr>
              <a:t>با سپاس </a:t>
            </a:r>
          </a:p>
          <a:p>
            <a:pPr algn="ctr"/>
            <a:r>
              <a:rPr lang="fa-IR" sz="4400" dirty="0" smtClean="0">
                <a:solidFill>
                  <a:srgbClr val="FF0000"/>
                </a:solidFill>
                <a:cs typeface="B Titr" pitchFamily="2" charset="-78"/>
              </a:rPr>
              <a:t>آذرماه 1393 </a:t>
            </a:r>
            <a:endParaRPr lang="en-US" sz="4400" dirty="0">
              <a:solidFill>
                <a:srgbClr val="FF0000"/>
              </a:solidFill>
              <a:cs typeface="B Titr" pitchFamily="2" charset="-78"/>
            </a:endParaRPr>
          </a:p>
        </p:txBody>
      </p:sp>
    </p:spTree>
    <p:extLst>
      <p:ext uri="{BB962C8B-B14F-4D97-AF65-F5344CB8AC3E}">
        <p14:creationId xmlns:p14="http://schemas.microsoft.com/office/powerpoint/2010/main" val="4189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solidFill>
                  <a:srgbClr val="00B050"/>
                </a:solidFill>
              </a:rPr>
              <a:t>عوامل خطر:</a:t>
            </a:r>
            <a:endParaRPr lang="fa-IR" sz="3600" b="1" dirty="0">
              <a:solidFill>
                <a:srgbClr val="00B050"/>
              </a:solidFill>
            </a:endParaRPr>
          </a:p>
        </p:txBody>
      </p:sp>
      <p:sp>
        <p:nvSpPr>
          <p:cNvPr id="3" name="Content Placeholder 2"/>
          <p:cNvSpPr>
            <a:spLocks noGrp="1"/>
          </p:cNvSpPr>
          <p:nvPr>
            <p:ph sz="quarter" idx="1"/>
          </p:nvPr>
        </p:nvSpPr>
        <p:spPr/>
        <p:txBody>
          <a:bodyPr numCol="2"/>
          <a:lstStyle/>
          <a:p>
            <a:r>
              <a:rPr lang="fa-IR" sz="2800" b="1" dirty="0" smtClean="0">
                <a:solidFill>
                  <a:schemeClr val="tx1">
                    <a:lumMod val="95000"/>
                    <a:lumOff val="5000"/>
                  </a:schemeClr>
                </a:solidFill>
                <a:cs typeface="B Titr" pitchFamily="2" charset="-78"/>
              </a:rPr>
              <a:t>برآورد می شود که حدود 2/2 میلیون آمریکایی مبتلا به گلوکوم می باشند و بین 6-3 میلیون نفر نیز در معرض ابتلا به این بیماری قرار دارند. </a:t>
            </a:r>
          </a:p>
          <a:p>
            <a:r>
              <a:rPr lang="fa-IR" sz="2800" b="1" dirty="0" smtClean="0">
                <a:solidFill>
                  <a:schemeClr val="tx1">
                    <a:lumMod val="95000"/>
                    <a:lumOff val="5000"/>
                  </a:schemeClr>
                </a:solidFill>
                <a:cs typeface="B Titr" pitchFamily="2" charset="-78"/>
              </a:rPr>
              <a:t>سن بالای 40 سال</a:t>
            </a:r>
          </a:p>
          <a:p>
            <a:r>
              <a:rPr lang="fa-IR" sz="2800" b="1" dirty="0" smtClean="0">
                <a:solidFill>
                  <a:schemeClr val="tx1">
                    <a:lumMod val="95000"/>
                    <a:lumOff val="5000"/>
                  </a:schemeClr>
                </a:solidFill>
                <a:cs typeface="B Titr" pitchFamily="2" charset="-78"/>
              </a:rPr>
              <a:t>نژاد امریکایی افریقایی تبار</a:t>
            </a:r>
          </a:p>
          <a:p>
            <a:r>
              <a:rPr lang="fa-IR" sz="2800" b="1" dirty="0" smtClean="0">
                <a:solidFill>
                  <a:schemeClr val="tx1">
                    <a:lumMod val="95000"/>
                    <a:lumOff val="5000"/>
                  </a:schemeClr>
                </a:solidFill>
                <a:cs typeface="B Titr" pitchFamily="2" charset="-78"/>
              </a:rPr>
              <a:t>نژاد آسیایی</a:t>
            </a:r>
          </a:p>
          <a:p>
            <a:r>
              <a:rPr lang="fa-IR" sz="2800" b="1" dirty="0" smtClean="0">
                <a:solidFill>
                  <a:schemeClr val="tx1">
                    <a:lumMod val="95000"/>
                    <a:lumOff val="5000"/>
                  </a:schemeClr>
                </a:solidFill>
                <a:cs typeface="B Titr" pitchFamily="2" charset="-78"/>
              </a:rPr>
              <a:t>دیابت</a:t>
            </a:r>
          </a:p>
          <a:p>
            <a:r>
              <a:rPr lang="fa-IR" sz="2800" b="1" dirty="0" smtClean="0">
                <a:solidFill>
                  <a:schemeClr val="tx1">
                    <a:lumMod val="95000"/>
                    <a:lumOff val="5000"/>
                  </a:schemeClr>
                </a:solidFill>
                <a:cs typeface="B Titr" pitchFamily="2" charset="-78"/>
              </a:rPr>
              <a:t>بیماری قلبی عروقی</a:t>
            </a:r>
          </a:p>
          <a:p>
            <a:r>
              <a:rPr lang="fa-IR" sz="2800" b="1" dirty="0" smtClean="0">
                <a:solidFill>
                  <a:schemeClr val="tx1">
                    <a:lumMod val="95000"/>
                    <a:lumOff val="5000"/>
                  </a:schemeClr>
                </a:solidFill>
                <a:cs typeface="B Titr" pitchFamily="2" charset="-78"/>
              </a:rPr>
              <a:t>سندرمهای میگرنی</a:t>
            </a:r>
          </a:p>
          <a:p>
            <a:r>
              <a:rPr lang="fa-IR" sz="2800" b="1" dirty="0" smtClean="0">
                <a:solidFill>
                  <a:schemeClr val="tx1">
                    <a:lumMod val="95000"/>
                    <a:lumOff val="5000"/>
                  </a:schemeClr>
                </a:solidFill>
                <a:cs typeface="B Titr" pitchFamily="2" charset="-78"/>
              </a:rPr>
              <a:t>نزدیک بینی</a:t>
            </a:r>
          </a:p>
          <a:p>
            <a:r>
              <a:rPr lang="fa-IR" sz="2800" b="1" dirty="0" smtClean="0">
                <a:solidFill>
                  <a:schemeClr val="tx1">
                    <a:lumMod val="95000"/>
                    <a:lumOff val="5000"/>
                  </a:schemeClr>
                </a:solidFill>
                <a:cs typeface="B Titr" pitchFamily="2" charset="-78"/>
              </a:rPr>
              <a:t>ضربه های چشمی</a:t>
            </a:r>
          </a:p>
          <a:p>
            <a:r>
              <a:rPr lang="fa-IR" sz="2800" b="1" dirty="0" smtClean="0">
                <a:solidFill>
                  <a:schemeClr val="tx1">
                    <a:lumMod val="95000"/>
                    <a:lumOff val="5000"/>
                  </a:schemeClr>
                </a:solidFill>
                <a:cs typeface="B Titr" pitchFamily="2" charset="-78"/>
              </a:rPr>
              <a:t>مصرف طولانی مدت کورتیکواسترویید</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endParaRPr lang="fa-IR" dirty="0"/>
          </a:p>
        </p:txBody>
      </p:sp>
      <p:sp>
        <p:nvSpPr>
          <p:cNvPr id="3" name="Content Placeholder 2"/>
          <p:cNvSpPr>
            <a:spLocks noGrp="1"/>
          </p:cNvSpPr>
          <p:nvPr>
            <p:ph sz="quarter"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92500" lnSpcReduction="20000"/>
          </a:bodyPr>
          <a:lstStyle/>
          <a:p>
            <a:pPr algn="just"/>
            <a:r>
              <a:rPr lang="fa-IR" sz="5400" b="1" dirty="0" smtClean="0">
                <a:cs typeface="B Titr" pitchFamily="2" charset="-78"/>
              </a:rPr>
              <a:t>فیزیولــوژی</a:t>
            </a:r>
            <a:r>
              <a:rPr lang="fa-IR" sz="5400" b="1" dirty="0" smtClean="0">
                <a:solidFill>
                  <a:srgbClr val="FF0000"/>
                </a:solidFill>
                <a:cs typeface="B Titr" pitchFamily="2" charset="-78"/>
              </a:rPr>
              <a:t> </a:t>
            </a:r>
          </a:p>
          <a:p>
            <a:pPr algn="just"/>
            <a:endParaRPr lang="en-US" sz="2400" dirty="0" smtClean="0">
              <a:solidFill>
                <a:srgbClr val="FF0000"/>
              </a:solidFill>
              <a:cs typeface="B Titr" pitchFamily="2" charset="-78"/>
            </a:endParaRPr>
          </a:p>
          <a:p>
            <a:pPr algn="just"/>
            <a:r>
              <a:rPr lang="fa-IR" dirty="0" smtClean="0">
                <a:solidFill>
                  <a:srgbClr val="002060"/>
                </a:solidFill>
                <a:cs typeface="B Titr" pitchFamily="2" charset="-78"/>
              </a:rPr>
              <a:t>مایع زلالیه بین عنبیه و عدسی چشم در گردش بوده و قرنیه و عدسی را تغذیه می نماید و سپس در حدود 90 درصد از این مایع به خارج از اتاق قدامی جریان می یابد و جذب شبکه ترابکولار اسفنجی شده و وارد کانال شلم و وریدهای روی صلیبیه می شود. حدود 10 درصد از زلالیه از طریق اجسام مژگانی وارد فضای بالای مشیمیه می شود و سپس به جریان خون وریدی اجسام مژگانی، مشیمیه و صلیبیه وارد می گردد. جریان مناسب زلالیه به سالم بودن سیستم تخلیه و باز بودن زاویه بین عنبیه و قرنیه(حدود 45 درجه) بستگی دارد. زاویه تنگ تر، مشیمیه را به شبکه ترابکولار نزدیک تر کرده، زاویه را کوچکتر می کند. میزان ترشح مایع زلالیه با پیشرفت سن، بیماری های سیستمتیک نظیر دیابت و وجود ضایعات التهابی در چشم رو به کاهش می گذارد. </a:t>
            </a:r>
            <a:endParaRPr lang="en-US" dirty="0" smtClean="0">
              <a:solidFill>
                <a:srgbClr val="002060"/>
              </a:solidFill>
              <a:cs typeface="B Titr" pitchFamily="2" charset="-78"/>
            </a:endParaRPr>
          </a:p>
          <a:p>
            <a:pPr algn="just"/>
            <a:endParaRPr lang="en-US" sz="2400" dirty="0" smtClean="0">
              <a:cs typeface="B Titr" pitchFamily="2" charset="-78"/>
            </a:endParaRPr>
          </a:p>
          <a:p>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smtClean="0"/>
              <a:t>عوامل موثر بر فشار چشم:</a:t>
            </a:r>
            <a:endParaRPr lang="fa-IR" sz="2400" b="1" dirty="0"/>
          </a:p>
        </p:txBody>
      </p:sp>
      <p:sp>
        <p:nvSpPr>
          <p:cNvPr id="3" name="Content Placeholder 2"/>
          <p:cNvSpPr>
            <a:spLocks noGrp="1"/>
          </p:cNvSpPr>
          <p:nvPr>
            <p:ph sz="quarter" idx="1"/>
          </p:nvPr>
        </p:nvSpPr>
        <p:spPr/>
        <p:txBody>
          <a:bodyPr/>
          <a:lstStyle/>
          <a:p>
            <a:pPr>
              <a:buFont typeface="Wingdings" pitchFamily="2" charset="2"/>
              <a:buChar char="v"/>
            </a:pPr>
            <a:r>
              <a:rPr lang="fa-IR" dirty="0" smtClean="0"/>
              <a:t>میزان ترشح و تولید زلالیه</a:t>
            </a:r>
          </a:p>
          <a:p>
            <a:pPr>
              <a:buFont typeface="Wingdings" pitchFamily="2" charset="2"/>
              <a:buChar char="v"/>
            </a:pPr>
            <a:r>
              <a:rPr lang="fa-IR" dirty="0" smtClean="0"/>
              <a:t>مقاومت موجود در مسیر حرکت زلالیه</a:t>
            </a:r>
          </a:p>
          <a:p>
            <a:pPr>
              <a:buFont typeface="Wingdings" pitchFamily="2" charset="2"/>
              <a:buChar char="v"/>
            </a:pPr>
            <a:r>
              <a:rPr lang="fa-IR" dirty="0" smtClean="0"/>
              <a:t>فشار وریدی در وریدهای روی صلبیه</a:t>
            </a:r>
          </a:p>
          <a:p>
            <a:pPr>
              <a:buFont typeface="Wingdings" pitchFamily="2" charset="2"/>
              <a:buChar char="v"/>
            </a:pPr>
            <a:r>
              <a:rPr lang="fa-IR" dirty="0" smtClean="0"/>
              <a:t>اوقات روز</a:t>
            </a:r>
          </a:p>
          <a:p>
            <a:pPr>
              <a:buFont typeface="Wingdings" pitchFamily="2" charset="2"/>
              <a:buChar char="v"/>
            </a:pPr>
            <a:r>
              <a:rPr lang="fa-IR" dirty="0" smtClean="0"/>
              <a:t>نوع غذا ودارو</a:t>
            </a:r>
          </a:p>
          <a:p>
            <a:pPr>
              <a:buFont typeface="Wingdings" pitchFamily="2" charset="2"/>
              <a:buChar char="v"/>
            </a:pPr>
            <a:r>
              <a:rPr lang="fa-IR" dirty="0" smtClean="0"/>
              <a:t>زور زدن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fa-IR" sz="2800" b="1" dirty="0" smtClean="0">
                <a:solidFill>
                  <a:srgbClr val="FF0000"/>
                </a:solidFill>
              </a:rPr>
              <a:t>عوامل افزاینده فشار چشم</a:t>
            </a:r>
            <a:endParaRPr lang="fa-IR" sz="2800" b="1" dirty="0">
              <a:solidFill>
                <a:srgbClr val="FF0000"/>
              </a:solidFill>
            </a:endParaRPr>
          </a:p>
        </p:txBody>
      </p:sp>
      <p:sp>
        <p:nvSpPr>
          <p:cNvPr id="3" name="Content Placeholder 2"/>
          <p:cNvSpPr>
            <a:spLocks noGrp="1"/>
          </p:cNvSpPr>
          <p:nvPr>
            <p:ph sz="quarter"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2500"/>
          </a:bodyPr>
          <a:lstStyle/>
          <a:p>
            <a:r>
              <a:rPr lang="fa-IR" sz="3200" b="1" dirty="0" smtClean="0">
                <a:solidFill>
                  <a:schemeClr val="tx1">
                    <a:lumMod val="95000"/>
                    <a:lumOff val="5000"/>
                  </a:schemeClr>
                </a:solidFill>
                <a:cs typeface="B Titr" pitchFamily="2" charset="-78"/>
              </a:rPr>
              <a:t>فشار داخل چشم با پلک زدن، فشردن پلک ها به واسطه نور و خیره شدن به سمت بالا افزایش می یابد.</a:t>
            </a:r>
          </a:p>
          <a:p>
            <a:r>
              <a:rPr lang="fa-IR" sz="3200" b="1" dirty="0" smtClean="0">
                <a:solidFill>
                  <a:schemeClr val="tx1">
                    <a:lumMod val="95000"/>
                    <a:lumOff val="5000"/>
                  </a:schemeClr>
                </a:solidFill>
                <a:cs typeface="B Titr" pitchFamily="2" charset="-78"/>
              </a:rPr>
              <a:t> مشکلات سیستمیک مانند زیادی فشار خون و وضعیت های داخل کره چشم مثل یووئیت و جداشدگی شبکیه می توانند منجر به بالا رفتن فشار داخل چشم شوند. </a:t>
            </a:r>
          </a:p>
          <a:p>
            <a:r>
              <a:rPr lang="fa-IR" sz="3200" b="1" dirty="0" smtClean="0">
                <a:solidFill>
                  <a:schemeClr val="tx1">
                    <a:lumMod val="95000"/>
                    <a:lumOff val="5000"/>
                  </a:schemeClr>
                </a:solidFill>
                <a:cs typeface="B Titr" pitchFamily="2" charset="-78"/>
              </a:rPr>
              <a:t>ممکن است گلوکوم در افرادی که قرنیه نازک دارند تشخیص داده نشود، زیرا به علت این نازکی قرنیه، فشار داخل چشم به اشتباه کم اندازی گیری می شود. </a:t>
            </a:r>
            <a:endParaRPr lang="en-US" sz="3200" b="1" dirty="0" smtClean="0">
              <a:solidFill>
                <a:schemeClr val="tx1">
                  <a:lumMod val="95000"/>
                  <a:lumOff val="5000"/>
                </a:schemeClr>
              </a:solidFill>
              <a:cs typeface="B Titr" pitchFamily="2" charset="-78"/>
            </a:endParaRPr>
          </a:p>
          <a:p>
            <a:endParaRPr lang="fa-IR" sz="32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85728"/>
            <a:ext cx="8001000" cy="6740307"/>
          </a:xfrm>
          <a:prstGeom prst="rect">
            <a:avLst/>
          </a:prstGeom>
          <a:noFill/>
        </p:spPr>
        <p:txBody>
          <a:bodyPr wrap="square" rtlCol="0">
            <a:spAutoFit/>
          </a:bodyPr>
          <a:lstStyle/>
          <a:p>
            <a:pPr algn="just" rtl="1"/>
            <a:r>
              <a:rPr lang="fa-IR" sz="4000" b="1" dirty="0">
                <a:solidFill>
                  <a:srgbClr val="AD0303"/>
                </a:solidFill>
                <a:cs typeface="B Titr" pitchFamily="2" charset="-78"/>
              </a:rPr>
              <a:t>پاتو فیزیولوژی </a:t>
            </a:r>
            <a:endParaRPr lang="fa-IR" sz="4000" b="1" dirty="0" smtClean="0">
              <a:solidFill>
                <a:srgbClr val="AD0303"/>
              </a:solidFill>
              <a:cs typeface="B Titr" pitchFamily="2" charset="-78"/>
            </a:endParaRPr>
          </a:p>
          <a:p>
            <a:pPr algn="just" rtl="1"/>
            <a:endParaRPr lang="en-US" sz="2800" dirty="0">
              <a:solidFill>
                <a:schemeClr val="tx1">
                  <a:lumMod val="95000"/>
                  <a:lumOff val="5000"/>
                </a:schemeClr>
              </a:solidFill>
              <a:cs typeface="B Titr" pitchFamily="2" charset="-78"/>
            </a:endParaRPr>
          </a:p>
          <a:p>
            <a:pPr algn="just" rtl="1"/>
            <a:r>
              <a:rPr lang="fa-IR" sz="2800" dirty="0">
                <a:solidFill>
                  <a:schemeClr val="tx1">
                    <a:lumMod val="95000"/>
                    <a:lumOff val="5000"/>
                  </a:schemeClr>
                </a:solidFill>
                <a:cs typeface="B Titr" pitchFamily="2" charset="-78"/>
              </a:rPr>
              <a:t>در مورد آسیب دیدگی عصب بینایی در اثر افزایش فشار داخل چشم، دو نظریه قابل قبول وجود دارد</a:t>
            </a:r>
            <a:r>
              <a:rPr lang="fa-IR" sz="2800" dirty="0" smtClean="0">
                <a:solidFill>
                  <a:schemeClr val="tx1">
                    <a:lumMod val="95000"/>
                    <a:lumOff val="5000"/>
                  </a:schemeClr>
                </a:solidFill>
                <a:cs typeface="B Titr" pitchFamily="2" charset="-78"/>
              </a:rPr>
              <a:t>. </a:t>
            </a:r>
          </a:p>
          <a:p>
            <a:pPr marL="514350" indent="-514350" algn="just" rtl="1">
              <a:buFont typeface="+mj-lt"/>
              <a:buAutoNum type="arabicPeriod"/>
            </a:pPr>
            <a:r>
              <a:rPr lang="fa-IR" sz="2800" dirty="0" smtClean="0">
                <a:solidFill>
                  <a:srgbClr val="FF0000"/>
                </a:solidFill>
                <a:cs typeface="B Titr" pitchFamily="2" charset="-78"/>
              </a:rPr>
              <a:t>نظریه مکانیکی  مستقیم:</a:t>
            </a:r>
            <a:r>
              <a:rPr lang="fa-IR" sz="2800" dirty="0" smtClean="0">
                <a:solidFill>
                  <a:schemeClr val="tx1">
                    <a:lumMod val="95000"/>
                    <a:lumOff val="5000"/>
                  </a:schemeClr>
                </a:solidFill>
                <a:cs typeface="B Titr" pitchFamily="2" charset="-78"/>
              </a:rPr>
              <a:t> نظریه علت مکانیکی مستقیم بیان می کند که افزایش فشار داخل چشم منجر به تخریب لایه شبکیه در جایی می شود که از سر عصب بینایی می گذرد</a:t>
            </a:r>
            <a:endParaRPr lang="fa-IR" sz="2800" dirty="0" smtClean="0">
              <a:solidFill>
                <a:srgbClr val="FF0000"/>
              </a:solidFill>
              <a:cs typeface="B Titr" pitchFamily="2" charset="-78"/>
            </a:endParaRPr>
          </a:p>
          <a:p>
            <a:pPr marL="514350" indent="-514350" algn="just" rtl="1">
              <a:buFont typeface="+mj-lt"/>
              <a:buAutoNum type="arabicPeriod"/>
            </a:pPr>
            <a:endParaRPr lang="fa-IR" sz="2800" dirty="0" smtClean="0">
              <a:solidFill>
                <a:srgbClr val="FF0000"/>
              </a:solidFill>
              <a:cs typeface="B Titr" pitchFamily="2" charset="-78"/>
            </a:endParaRPr>
          </a:p>
          <a:p>
            <a:pPr marL="514350" indent="-514350" algn="just" rtl="1">
              <a:buFont typeface="+mj-lt"/>
              <a:buAutoNum type="arabicPeriod"/>
            </a:pPr>
            <a:r>
              <a:rPr lang="fa-IR" sz="2800" dirty="0" smtClean="0">
                <a:solidFill>
                  <a:srgbClr val="FF0000"/>
                </a:solidFill>
                <a:cs typeface="B Titr" pitchFamily="2" charset="-78"/>
              </a:rPr>
              <a:t>نظریه ایسکمی غیر مستقیم:</a:t>
            </a:r>
            <a:r>
              <a:rPr lang="fa-IR" sz="2800" dirty="0" smtClean="0">
                <a:solidFill>
                  <a:schemeClr val="tx1">
                    <a:lumMod val="95000"/>
                    <a:lumOff val="5000"/>
                  </a:schemeClr>
                </a:solidFill>
                <a:cs typeface="B Titr" pitchFamily="2" charset="-78"/>
              </a:rPr>
              <a:t> . بر اساس نظریه ایسکمی غیر مستقیم، افزایش فشار داخل چشم موجب وارد آمدن فشار به جریان خون(میکروسیرکولاسیون) در سر عصب بینایی شده و در نتیجه باعث صدمه و مرگ سلولی می شود.</a:t>
            </a:r>
          </a:p>
          <a:p>
            <a:pPr marL="514350" indent="-514350" algn="just" rtl="1">
              <a:buFont typeface="+mj-lt"/>
              <a:buAutoNum type="arabicPeriod"/>
            </a:pPr>
            <a:r>
              <a:rPr lang="fa-IR" sz="2800" dirty="0" smtClean="0">
                <a:solidFill>
                  <a:schemeClr val="tx1">
                    <a:lumMod val="95000"/>
                    <a:lumOff val="5000"/>
                  </a:schemeClr>
                </a:solidFill>
                <a:cs typeface="B Titr" pitchFamily="2" charset="-78"/>
              </a:rPr>
              <a:t> به نظر می آید در بعضی موارد علت وارد شدن آسیب به عصب بینایی منحصرا مکانیکی یا در برخی از موارد ایسکمیک باشد. اما به طور معمول ترکیبی از این دو عامل را مسبب اصلی تخریب شدن عصب می شوند.</a:t>
            </a:r>
            <a:endParaRPr lang="fa-IR" sz="2800" dirty="0" smtClean="0">
              <a:solidFill>
                <a:srgbClr val="FF0000"/>
              </a:solidFill>
              <a:cs typeface="B Titr" pitchFamily="2" charset="-78"/>
            </a:endParaRPr>
          </a:p>
          <a:p>
            <a:pPr marL="514350" indent="-514350" algn="just" rtl="1">
              <a:buFont typeface="+mj-lt"/>
              <a:buAutoNum type="arabicPeriod"/>
            </a:pPr>
            <a:endParaRPr lang="fa-IR" sz="2800" dirty="0" smtClean="0">
              <a:solidFill>
                <a:srgbClr val="FF0000"/>
              </a:solidFill>
              <a:cs typeface="B Titr" pitchFamily="2" charset="-78"/>
            </a:endParaRPr>
          </a:p>
        </p:txBody>
      </p:sp>
    </p:spTree>
    <p:extLst>
      <p:ext uri="{BB962C8B-B14F-4D97-AF65-F5344CB8AC3E}">
        <p14:creationId xmlns:p14="http://schemas.microsoft.com/office/powerpoint/2010/main" val="24067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71600"/>
            <a:ext cx="8305800" cy="4308872"/>
          </a:xfrm>
          <a:prstGeom prst="rect">
            <a:avLst/>
          </a:prstGeom>
          <a:noFill/>
        </p:spPr>
        <p:txBody>
          <a:bodyPr wrap="square" rtlCol="0">
            <a:spAutoFit/>
          </a:bodyPr>
          <a:lstStyle/>
          <a:p>
            <a:pPr algn="just" rtl="1"/>
            <a:r>
              <a:rPr lang="fa-IR" sz="3600" b="1" dirty="0">
                <a:cs typeface="B Titr" pitchFamily="2" charset="-78"/>
              </a:rPr>
              <a:t>دسته بندی گلوکوم </a:t>
            </a:r>
            <a:endParaRPr lang="fa-IR" sz="3600" b="1" dirty="0" smtClean="0">
              <a:cs typeface="B Titr" pitchFamily="2" charset="-78"/>
            </a:endParaRPr>
          </a:p>
          <a:p>
            <a:pPr marL="457200" indent="-457200" algn="just" rtl="1">
              <a:buFont typeface="+mj-lt"/>
              <a:buAutoNum type="alphaUcPeriod"/>
            </a:pPr>
            <a:r>
              <a:rPr lang="fa-IR" sz="2400" dirty="0" smtClean="0">
                <a:cs typeface="B Titr" pitchFamily="2" charset="-78"/>
              </a:rPr>
              <a:t>گلوکوم </a:t>
            </a:r>
            <a:r>
              <a:rPr lang="fa-IR" sz="2400" dirty="0">
                <a:cs typeface="B Titr" pitchFamily="2" charset="-78"/>
              </a:rPr>
              <a:t>با زاویه </a:t>
            </a:r>
            <a:r>
              <a:rPr lang="fa-IR" sz="2400" dirty="0" smtClean="0">
                <a:cs typeface="B Titr" pitchFamily="2" charset="-78"/>
              </a:rPr>
              <a:t>باز</a:t>
            </a:r>
          </a:p>
          <a:p>
            <a:pPr marL="457200" indent="-457200" algn="just" rtl="1">
              <a:buFont typeface="+mj-lt"/>
              <a:buAutoNum type="alphaUcPeriod"/>
            </a:pPr>
            <a:r>
              <a:rPr lang="fa-IR" sz="2400" dirty="0" smtClean="0">
                <a:cs typeface="B Titr" pitchFamily="2" charset="-78"/>
              </a:rPr>
              <a:t>گلوکوم </a:t>
            </a:r>
            <a:r>
              <a:rPr lang="fa-IR" sz="2400" dirty="0">
                <a:cs typeface="B Titr" pitchFamily="2" charset="-78"/>
              </a:rPr>
              <a:t>با انسداد زاویه ای(یا انسداد </a:t>
            </a:r>
            <a:r>
              <a:rPr lang="fa-IR" sz="2400" dirty="0" smtClean="0">
                <a:cs typeface="B Titr" pitchFamily="2" charset="-78"/>
              </a:rPr>
              <a:t>پاپیلاری)</a:t>
            </a:r>
          </a:p>
          <a:p>
            <a:pPr marL="457200" indent="-457200" algn="just" rtl="1">
              <a:buFont typeface="+mj-lt"/>
              <a:buAutoNum type="alphaUcPeriod"/>
            </a:pPr>
            <a:r>
              <a:rPr lang="fa-IR" sz="2400" dirty="0" smtClean="0">
                <a:cs typeface="B Titr" pitchFamily="2" charset="-78"/>
              </a:rPr>
              <a:t>گلوکوم </a:t>
            </a:r>
            <a:r>
              <a:rPr lang="fa-IR" sz="2400" dirty="0">
                <a:cs typeface="B Titr" pitchFamily="2" charset="-78"/>
              </a:rPr>
              <a:t>به علت عوامل دیگر نظیر پیشرفت ناهنجاری ها و یا استفاده از کورتیکواستروئیدها. </a:t>
            </a:r>
            <a:endParaRPr lang="fa-IR" sz="2400" dirty="0" smtClean="0">
              <a:cs typeface="B Titr" pitchFamily="2" charset="-78"/>
            </a:endParaRPr>
          </a:p>
          <a:p>
            <a:pPr marL="457200" indent="-457200" algn="just" rtl="1">
              <a:buFont typeface="+mj-lt"/>
              <a:buAutoNum type="alphaUcPeriod"/>
            </a:pPr>
            <a:endParaRPr lang="fa-IR" sz="2400" dirty="0" smtClean="0">
              <a:cs typeface="B Titr" pitchFamily="2" charset="-78"/>
            </a:endParaRPr>
          </a:p>
          <a:p>
            <a:pPr marL="457200" indent="-457200" algn="just" rtl="1">
              <a:buFont typeface="+mj-lt"/>
              <a:buAutoNum type="alphaUcPeriod"/>
            </a:pPr>
            <a:endParaRPr lang="fa-IR" sz="2400" dirty="0" smtClean="0">
              <a:cs typeface="B Titr" pitchFamily="2" charset="-78"/>
            </a:endParaRPr>
          </a:p>
          <a:p>
            <a:pPr marL="457200" indent="-457200" algn="just" rtl="1"/>
            <a:r>
              <a:rPr lang="fa-IR" sz="2800" dirty="0" smtClean="0">
                <a:solidFill>
                  <a:srgbClr val="FF0000"/>
                </a:solidFill>
                <a:cs typeface="B Titr" pitchFamily="2" charset="-78"/>
              </a:rPr>
              <a:t>گلوکوم ثانویه و اولیه</a:t>
            </a:r>
          </a:p>
          <a:p>
            <a:pPr marL="457200" indent="-457200" algn="just" rtl="1"/>
            <a:r>
              <a:rPr lang="fa-IR" sz="2400" dirty="0" smtClean="0">
                <a:cs typeface="B Titr" pitchFamily="2" charset="-78"/>
              </a:rPr>
              <a:t>گلوکوم </a:t>
            </a:r>
            <a:r>
              <a:rPr lang="fa-IR" sz="2400" dirty="0">
                <a:cs typeface="B Titr" pitchFamily="2" charset="-78"/>
              </a:rPr>
              <a:t>ممکن است اولیه و یا ثانویه باشد که مربوط به عوامل دخیل در افزایش داخل چشم است. در هر </a:t>
            </a:r>
            <a:r>
              <a:rPr lang="fa-IR" sz="2400" dirty="0" smtClean="0">
                <a:cs typeface="B Titr" pitchFamily="2" charset="-78"/>
              </a:rPr>
              <a:t>صورت</a:t>
            </a:r>
            <a:r>
              <a:rPr lang="fa-IR" sz="2400" dirty="0">
                <a:cs typeface="B Titr" pitchFamily="2" charset="-78"/>
              </a:rPr>
              <a:t>، گلوکوم به صورت اولیه با زاویه باز(</a:t>
            </a:r>
            <a:r>
              <a:rPr lang="en-US" sz="2400" dirty="0">
                <a:cs typeface="B Titr" pitchFamily="2" charset="-78"/>
              </a:rPr>
              <a:t>POAG</a:t>
            </a:r>
            <a:r>
              <a:rPr lang="fa-IR" sz="2400" dirty="0">
                <a:cs typeface="B Titr" pitchFamily="2" charset="-78"/>
              </a:rPr>
              <a:t>) و گلوکوم با زاویه بسته شناخته شده که این نام ها بسته به مکانیسمی که موجب اختلال در جریان زلالیه می گردد، نام گذاری شده اند. </a:t>
            </a:r>
            <a:endParaRPr lang="en-US" sz="2400" dirty="0">
              <a:cs typeface="B Titr" pitchFamily="2" charset="-78"/>
            </a:endParaRPr>
          </a:p>
          <a:p>
            <a:pPr algn="just"/>
            <a:endParaRPr lang="en-US" dirty="0">
              <a:cs typeface="B Titr" pitchFamily="2" charset="-78"/>
            </a:endParaRPr>
          </a:p>
        </p:txBody>
      </p:sp>
    </p:spTree>
    <p:extLst>
      <p:ext uri="{BB962C8B-B14F-4D97-AF65-F5344CB8AC3E}">
        <p14:creationId xmlns:p14="http://schemas.microsoft.com/office/powerpoint/2010/main" val="110322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Untitled-5.jpg"/>
          <p:cNvPicPr>
            <a:picLocks noGrp="1" noChangeAspect="1"/>
          </p:cNvPicPr>
          <p:nvPr>
            <p:ph sz="quarter" idx="1"/>
          </p:nvPr>
        </p:nvPicPr>
        <p:blipFill>
          <a:blip r:embed="rId2"/>
          <a:stretch>
            <a:fillRect/>
          </a:stretch>
        </p:blipFill>
        <p:spPr>
          <a:xfrm>
            <a:off x="357158" y="285728"/>
            <a:ext cx="8002657" cy="607223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260</TotalTime>
  <Words>2492</Words>
  <Application>Microsoft Office PowerPoint</Application>
  <PresentationFormat>On-screen Show (4:3)</PresentationFormat>
  <Paragraphs>164</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 Black</vt:lpstr>
      <vt:lpstr>B Titr</vt:lpstr>
      <vt:lpstr>Calibri</vt:lpstr>
      <vt:lpstr>Franklin Gothic Book</vt:lpstr>
      <vt:lpstr>Perpetua</vt:lpstr>
      <vt:lpstr>Tahoma</vt:lpstr>
      <vt:lpstr>Times New Roman</vt:lpstr>
      <vt:lpstr>Wingdings</vt:lpstr>
      <vt:lpstr>Wingdings 2</vt:lpstr>
      <vt:lpstr>Equity</vt:lpstr>
      <vt:lpstr>PowerPoint Presentation</vt:lpstr>
      <vt:lpstr>PowerPoint Presentation</vt:lpstr>
      <vt:lpstr>عوامل خطر:</vt:lpstr>
      <vt:lpstr>PowerPoint Presentation</vt:lpstr>
      <vt:lpstr>عوامل موثر بر فشار چشم:</vt:lpstr>
      <vt:lpstr>عوامل افزاینده فشار چشم</vt:lpstr>
      <vt:lpstr>PowerPoint Presentation</vt:lpstr>
      <vt:lpstr>PowerPoint Presentation</vt:lpstr>
      <vt:lpstr>PowerPoint Presentation</vt:lpstr>
      <vt:lpstr>PowerPoint Presentation</vt:lpstr>
      <vt:lpstr>PowerPoint Presentation</vt:lpstr>
      <vt:lpstr>تغییر شکل عصب بینایی:</vt:lpstr>
      <vt:lpstr>PowerPoint Presentation</vt:lpstr>
      <vt:lpstr>PowerPoint Presentation</vt:lpstr>
      <vt:lpstr>داروهای دیگر:</vt:lpstr>
      <vt:lpstr>PowerPoint Presentation</vt:lpstr>
      <vt:lpstr>PowerPoint Presentation</vt:lpstr>
      <vt:lpstr>PowerPoint Presentation</vt:lpstr>
      <vt:lpstr>2) ایریدوتومی محیطی:</vt:lpstr>
      <vt:lpstr>3) روش های فیلترینگ: ترابیکولکتومی:</vt:lpstr>
      <vt:lpstr>عوارض ترابیکولکتومی:</vt:lpstr>
      <vt:lpstr>در روش تصفیه گلوکوم یعنی ترابیکولکتومی:</vt:lpstr>
      <vt:lpstr>4)سایر روشها:</vt:lpstr>
      <vt:lpstr>PowerPoint Presentation</vt:lpstr>
      <vt:lpstr>آموزش نحوه مراقبت از خود: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Torabi</dc:creator>
  <cp:lastModifiedBy>taban</cp:lastModifiedBy>
  <cp:revision>25</cp:revision>
  <dcterms:created xsi:type="dcterms:W3CDTF">2014-12-16T07:54:10Z</dcterms:created>
  <dcterms:modified xsi:type="dcterms:W3CDTF">2023-05-19T04:14:32Z</dcterms:modified>
</cp:coreProperties>
</file>